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4" r:id="rId1"/>
  </p:sldMasterIdLst>
  <p:notesMasterIdLst>
    <p:notesMasterId r:id="rId15"/>
  </p:notesMasterIdLst>
  <p:handoutMasterIdLst>
    <p:handoutMasterId r:id="rId16"/>
  </p:handoutMasterIdLst>
  <p:sldIdLst>
    <p:sldId id="258" r:id="rId2"/>
    <p:sldId id="259" r:id="rId3"/>
    <p:sldId id="260" r:id="rId4"/>
    <p:sldId id="268" r:id="rId5"/>
    <p:sldId id="261" r:id="rId6"/>
    <p:sldId id="270" r:id="rId7"/>
    <p:sldId id="269" r:id="rId8"/>
    <p:sldId id="271" r:id="rId9"/>
    <p:sldId id="272" r:id="rId10"/>
    <p:sldId id="273" r:id="rId11"/>
    <p:sldId id="274" r:id="rId12"/>
    <p:sldId id="276" r:id="rId13"/>
    <p:sldId id="275" r:id="rId14"/>
  </p:sldIdLst>
  <p:sldSz cx="12188825" cy="6858000"/>
  <p:notesSz cx="6858000" cy="9144000"/>
  <p:defaultTextStyle>
    <a:defPPr rtl="0">
      <a:defRPr lang="hr-HR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945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192">
          <p15:clr>
            <a:srgbClr val="A4A3A4"/>
          </p15:clr>
        </p15:guide>
        <p15:guide id="5" orient="horz" pos="1072">
          <p15:clr>
            <a:srgbClr val="A4A3A4"/>
          </p15:clr>
        </p15:guide>
        <p15:guide id="6" pos="3839">
          <p15:clr>
            <a:srgbClr val="A4A3A4"/>
          </p15:clr>
        </p15:guide>
        <p15:guide id="7" pos="704">
          <p15:clr>
            <a:srgbClr val="A4A3A4"/>
          </p15:clr>
        </p15:guide>
        <p15:guide id="8" pos="71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2874" autoAdjust="0"/>
  </p:normalViewPr>
  <p:slideViewPr>
    <p:cSldViewPr showGuides="1">
      <p:cViewPr varScale="1">
        <p:scale>
          <a:sx n="74" d="100"/>
          <a:sy n="74" d="100"/>
        </p:scale>
        <p:origin x="498" y="72"/>
      </p:cViewPr>
      <p:guideLst>
        <p:guide orient="horz" pos="2160"/>
        <p:guide orient="horz" pos="945"/>
        <p:guide orient="horz" pos="3888"/>
        <p:guide orient="horz" pos="192"/>
        <p:guide orient="horz" pos="1072"/>
        <p:guide pos="3839"/>
        <p:guide pos="704"/>
        <p:guide pos="7102"/>
      </p:guideLst>
    </p:cSldViewPr>
  </p:slideViewPr>
  <p:outlineViewPr>
    <p:cViewPr>
      <p:scale>
        <a:sx n="33" d="100"/>
        <a:sy n="33" d="100"/>
      </p:scale>
      <p:origin x="0" y="-2886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89" d="100"/>
          <a:sy n="89" d="100"/>
        </p:scale>
        <p:origin x="2982" y="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hr-HR">
              <a:solidFill>
                <a:schemeClr val="tx2"/>
              </a:solidFill>
            </a:endParaRPr>
          </a:p>
        </p:txBody>
      </p:sp>
      <p:sp>
        <p:nvSpPr>
          <p:cNvPr id="3" name="Rezervirano mjesto za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5D933D5-46EE-4CC2-A0DA-A40704C76170}" type="datetime1">
              <a:rPr lang="hr-HR" smtClean="0">
                <a:solidFill>
                  <a:schemeClr val="tx2"/>
                </a:solidFill>
              </a:rPr>
              <a:t>4.5.2020.</a:t>
            </a:fld>
            <a:endParaRPr lang="hr-HR">
              <a:solidFill>
                <a:schemeClr val="tx2"/>
              </a:solidFill>
            </a:endParaRPr>
          </a:p>
        </p:txBody>
      </p:sp>
      <p:sp>
        <p:nvSpPr>
          <p:cNvPr id="4" name="Rezervirano mjesto za podnožj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hr-HR">
              <a:solidFill>
                <a:schemeClr val="tx2"/>
              </a:solidFill>
            </a:endParaRPr>
          </a:p>
        </p:txBody>
      </p:sp>
      <p:sp>
        <p:nvSpPr>
          <p:cNvPr id="5" name="Rezervirano mjesto za broj slajd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FD77566-CD65-4859-9FA1-43956DC85B8C}" type="slidenum">
              <a:rPr lang="hr-HR">
                <a:solidFill>
                  <a:schemeClr val="tx2"/>
                </a:solidFill>
              </a:rPr>
              <a:t>‹#›</a:t>
            </a:fld>
            <a:endParaRPr lang="hr-HR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hr-HR" noProof="0"/>
          </a:p>
        </p:txBody>
      </p:sp>
      <p:sp>
        <p:nvSpPr>
          <p:cNvPr id="3" name="Rezervirano mjesto za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0BF9AC9E-FA10-4580-BD52-976DA5AA6987}" type="datetime1">
              <a:rPr lang="hr-HR" noProof="0" smtClean="0"/>
              <a:t>4.5.2020.</a:t>
            </a:fld>
            <a:endParaRPr lang="hr-HR" noProof="0"/>
          </a:p>
        </p:txBody>
      </p:sp>
      <p:sp>
        <p:nvSpPr>
          <p:cNvPr id="4" name="Rezervirano mjesto za sliku na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hr-HR" noProof="0"/>
          </a:p>
        </p:txBody>
      </p:sp>
      <p:sp>
        <p:nvSpPr>
          <p:cNvPr id="5" name="Rezervirano mjesto za bilješk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hr-HR" noProof="0"/>
              <a:t>Kliknite da biste uredili stilove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hr-HR" noProof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B8796F01-7154-41E0-B48B-A6921757531A}" type="slidenum">
              <a:rPr lang="hr-HR" noProof="0"/>
              <a:pPr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sliku na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za bilješk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hr-HR"/>
          </a:p>
        </p:txBody>
      </p:sp>
      <p:sp>
        <p:nvSpPr>
          <p:cNvPr id="4" name="Rezervirano mjesto za broj slajd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FBBF81A0-ADA6-4623-BE4F-40CFB8BBCB3D}" type="slidenum">
              <a:rPr lang="hr-HR" smtClean="0"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5590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8796F01-7154-41E0-B48B-A6921757531A}" type="slidenum">
              <a:rPr lang="hr-HR" smtClean="0"/>
              <a:pPr rtl="0"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804030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8796F01-7154-41E0-B48B-A6921757531A}" type="slidenum">
              <a:rPr lang="hr-HR" noProof="0" smtClean="0"/>
              <a:pPr rtl="0"/>
              <a:t>3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15462182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8796F01-7154-41E0-B48B-A6921757531A}" type="slidenum">
              <a:rPr lang="hr-HR" noProof="0" smtClean="0"/>
              <a:pPr rtl="0"/>
              <a:t>5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8175854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a 13" descr="Hrpa knjiga"/>
          <p:cNvGrpSpPr/>
          <p:nvPr userDrawn="1"/>
        </p:nvGrpSpPr>
        <p:grpSpPr>
          <a:xfrm>
            <a:off x="0" y="0"/>
            <a:ext cx="12190572" cy="6858000"/>
            <a:chOff x="0" y="0"/>
            <a:chExt cx="12190572" cy="6858000"/>
          </a:xfrm>
        </p:grpSpPr>
        <p:sp>
          <p:nvSpPr>
            <p:cNvPr id="13" name="Pravokutnik 12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rtl="0"/>
              <a:endParaRPr lang="hr-HR" noProof="0"/>
            </a:p>
          </p:txBody>
        </p:sp>
        <p:grpSp>
          <p:nvGrpSpPr>
            <p:cNvPr id="12" name="Grupa 11"/>
            <p:cNvGrpSpPr/>
            <p:nvPr/>
          </p:nvGrpSpPr>
          <p:grpSpPr>
            <a:xfrm>
              <a:off x="0" y="0"/>
              <a:ext cx="4726044" cy="6858000"/>
              <a:chOff x="0" y="0"/>
              <a:chExt cx="4726044" cy="6858000"/>
            </a:xfrm>
          </p:grpSpPr>
          <p:pic>
            <p:nvPicPr>
              <p:cNvPr id="9" name="Slika 8" descr="Hrpa knjiga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4591594" cy="6858000"/>
              </a:xfrm>
              <a:prstGeom prst="rect">
                <a:avLst/>
              </a:prstGeom>
            </p:spPr>
          </p:pic>
          <p:sp>
            <p:nvSpPr>
              <p:cNvPr id="10" name="Pravokutnik 9"/>
              <p:cNvSpPr/>
              <p:nvPr/>
            </p:nvSpPr>
            <p:spPr>
              <a:xfrm>
                <a:off x="4588884" y="0"/>
                <a:ext cx="137160" cy="685800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hr-HR" noProof="0"/>
              </a:p>
            </p:txBody>
          </p:sp>
        </p:grpSp>
      </p:grpSp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4879346" y="1498601"/>
            <a:ext cx="7008574" cy="3298825"/>
          </a:xfrm>
        </p:spPr>
        <p:txBody>
          <a:bodyPr rtlCol="0"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pPr rtl="0"/>
            <a:r>
              <a:rPr lang="hr-HR" noProof="0" smtClean="0"/>
              <a:t>Uredite stil naslova matrice</a:t>
            </a:r>
            <a:endParaRPr lang="hr-HR" noProof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4879346" y="4927600"/>
            <a:ext cx="7008574" cy="12446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hr-HR" noProof="0" smtClean="0"/>
              <a:t>Uredite stil podnaslova matrice</a:t>
            </a:r>
            <a:endParaRPr lang="hr-HR" noProof="0"/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8E57EBE-711D-40E2-9E12-D32295F27C3F}" type="datetime1">
              <a:rPr lang="hr-HR" noProof="0" smtClean="0"/>
              <a:t>4.5.2020.</a:t>
            </a:fld>
            <a:endParaRPr lang="hr-HR" noProof="0"/>
          </a:p>
        </p:txBody>
      </p:sp>
      <p:sp>
        <p:nvSpPr>
          <p:cNvPr id="7" name="Rezervirano mjesto za podnožje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/>
              <a:t>Dodajte podnožje</a:t>
            </a:r>
          </a:p>
        </p:txBody>
      </p:sp>
      <p:sp>
        <p:nvSpPr>
          <p:cNvPr id="11" name="Rezervirano mjesto za broj slajda 10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hr-HR" noProof="0" smtClean="0"/>
              <a:pPr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4405174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noProof="0" smtClean="0"/>
              <a:t>Uredite stil naslova matrice</a:t>
            </a:r>
            <a:endParaRPr lang="hr-HR" noProof="0"/>
          </a:p>
        </p:txBody>
      </p:sp>
      <p:sp>
        <p:nvSpPr>
          <p:cNvPr id="3" name="Okomiti tekst s rezerviranim mjestom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hr-HR" noProof="0"/>
              <a:t>Kliknite da biste uredili stilove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3D5FF73-036E-4B52-8B51-7C260F363268}" type="datetime1">
              <a:rPr lang="hr-HR" noProof="0" smtClean="0"/>
              <a:t>4.5.2020.</a:t>
            </a:fld>
            <a:endParaRPr lang="hr-HR" noProof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/>
              <a:t>Dodajte podnožje</a:t>
            </a:r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hr-HR" noProof="0" smtClean="0"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2960223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 rtlCol="0"/>
          <a:lstStyle/>
          <a:p>
            <a:pPr rtl="0"/>
            <a:r>
              <a:rPr lang="hr-HR" noProof="0" smtClean="0"/>
              <a:t>Uredite stil naslova matrice</a:t>
            </a:r>
            <a:endParaRPr lang="hr-HR" noProof="0"/>
          </a:p>
        </p:txBody>
      </p:sp>
      <p:sp>
        <p:nvSpPr>
          <p:cNvPr id="3" name="Okomiti tekst s rezerviranim mjestom 2"/>
          <p:cNvSpPr>
            <a:spLocks noGrp="1"/>
          </p:cNvSpPr>
          <p:nvPr>
            <p:ph type="body" orient="vert" idx="1" hasCustomPrompt="1"/>
          </p:nvPr>
        </p:nvSpPr>
        <p:spPr>
          <a:xfrm>
            <a:off x="1117309" y="274638"/>
            <a:ext cx="8532178" cy="5897561"/>
          </a:xfrm>
        </p:spPr>
        <p:txBody>
          <a:bodyPr vert="eaVert" rtlCol="0"/>
          <a:lstStyle/>
          <a:p>
            <a:pPr lvl="0" rtl="0"/>
            <a:r>
              <a:rPr lang="hr-HR" noProof="0"/>
              <a:t>Kliknite da biste uredili stilove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18B595B-B953-4DC8-95DC-E9117E238ECD}" type="datetime1">
              <a:rPr lang="hr-HR" noProof="0" smtClean="0"/>
              <a:t>4.5.2020.</a:t>
            </a:fld>
            <a:endParaRPr lang="hr-HR" noProof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/>
              <a:t>Dodajte podnožje</a:t>
            </a:r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hr-HR" noProof="0" smtClean="0"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239825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noProof="0" smtClean="0"/>
              <a:t>Uredite stil naslova matrice</a:t>
            </a:r>
            <a:endParaRPr lang="hr-HR" noProof="0"/>
          </a:p>
        </p:txBody>
      </p:sp>
      <p:sp>
        <p:nvSpPr>
          <p:cNvPr id="3" name="Rezervirano mjesto za sadržaj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hr-HR" noProof="0"/>
              <a:t>Kliknite da biste uredili stilove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6D1CB9C-7CBA-4E93-9F4E-6B9C80A9FB90}" type="datetime1">
              <a:rPr lang="hr-HR" noProof="0" smtClean="0"/>
              <a:t>4.5.2020.</a:t>
            </a:fld>
            <a:endParaRPr lang="hr-HR" noProof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/>
              <a:t>Dodajte podnožje</a:t>
            </a:r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A60BA0E-20D0-4E7C-B286-26C960A6788F}" type="slidenum">
              <a:rPr lang="hr-HR" noProof="0" smtClean="0"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2358978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Zaglavlje sekcij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a 11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4" name="Pravokutnik 3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rtl="0"/>
              <a:endParaRPr lang="hr-HR" noProof="0"/>
            </a:p>
          </p:txBody>
        </p:sp>
        <p:pic>
          <p:nvPicPr>
            <p:cNvPr id="10" name="Slika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8818" y="0"/>
              <a:ext cx="4591594" cy="6858000"/>
            </a:xfrm>
            <a:prstGeom prst="rect">
              <a:avLst/>
            </a:prstGeom>
          </p:spPr>
        </p:pic>
        <p:sp>
          <p:nvSpPr>
            <p:cNvPr id="11" name="Pravokutnik 10"/>
            <p:cNvSpPr/>
            <p:nvPr/>
          </p:nvSpPr>
          <p:spPr>
            <a:xfrm>
              <a:off x="7481252" y="0"/>
              <a:ext cx="137160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hr-HR" b="0" noProof="0">
                <a:solidFill>
                  <a:schemeClr val="tx2"/>
                </a:solidFill>
              </a:endParaRPr>
            </a:p>
          </p:txBody>
        </p:sp>
      </p:grpSp>
      <p:pic>
        <p:nvPicPr>
          <p:cNvPr id="5" name="Slika 4" descr="Hrpa knjig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818" y="0"/>
            <a:ext cx="4591594" cy="6858000"/>
          </a:xfrm>
          <a:prstGeom prst="rect">
            <a:avLst/>
          </a:prstGeom>
        </p:spPr>
      </p:pic>
      <p:sp>
        <p:nvSpPr>
          <p:cNvPr id="7" name="Naslov 1"/>
          <p:cNvSpPr>
            <a:spLocks noGrp="1"/>
          </p:cNvSpPr>
          <p:nvPr>
            <p:ph type="ctrTitle"/>
          </p:nvPr>
        </p:nvSpPr>
        <p:spPr>
          <a:xfrm>
            <a:off x="237149" y="1498601"/>
            <a:ext cx="7008574" cy="3298825"/>
          </a:xfrm>
        </p:spPr>
        <p:txBody>
          <a:bodyPr rtlCol="0"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pPr rtl="0"/>
            <a:r>
              <a:rPr lang="hr-HR" noProof="0" smtClean="0"/>
              <a:t>Uredite stil naslova matrice</a:t>
            </a:r>
            <a:endParaRPr lang="hr-HR" noProof="0"/>
          </a:p>
        </p:txBody>
      </p:sp>
      <p:sp>
        <p:nvSpPr>
          <p:cNvPr id="8" name="Podnaslov 2"/>
          <p:cNvSpPr>
            <a:spLocks noGrp="1"/>
          </p:cNvSpPr>
          <p:nvPr>
            <p:ph type="subTitle" idx="1"/>
          </p:nvPr>
        </p:nvSpPr>
        <p:spPr>
          <a:xfrm>
            <a:off x="237149" y="4927600"/>
            <a:ext cx="7008574" cy="12446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hr-HR" noProof="0" smtClean="0"/>
              <a:t>Uredite stil podnaslova matrice</a:t>
            </a:r>
            <a:endParaRPr lang="hr-HR" noProof="0"/>
          </a:p>
        </p:txBody>
      </p:sp>
      <p:sp>
        <p:nvSpPr>
          <p:cNvPr id="2" name="Rezervirano mjesto za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CDB8C74-8819-4C89-8C67-FA6E518B3DC7}" type="datetime1">
              <a:rPr lang="hr-HR" noProof="0" smtClean="0"/>
              <a:t>4.5.2020.</a:t>
            </a:fld>
            <a:endParaRPr lang="hr-HR" noProof="0"/>
          </a:p>
        </p:txBody>
      </p:sp>
      <p:sp>
        <p:nvSpPr>
          <p:cNvPr id="3" name="Rezervirano mjesto za podnožj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/>
              <a:t>Dodajte podnožje</a:t>
            </a:r>
          </a:p>
        </p:txBody>
      </p:sp>
      <p:sp>
        <p:nvSpPr>
          <p:cNvPr id="9" name="Rezervirano mjesto za broj slajd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hr-HR" noProof="0" smtClean="0"/>
              <a:pPr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7272354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noProof="0" smtClean="0"/>
              <a:t>Uredite stil naslova matrice</a:t>
            </a:r>
            <a:endParaRPr lang="hr-HR" noProof="0"/>
          </a:p>
        </p:txBody>
      </p:sp>
      <p:sp>
        <p:nvSpPr>
          <p:cNvPr id="3" name="Rezervirano mjesto za sadržaj 2"/>
          <p:cNvSpPr>
            <a:spLocks noGrp="1"/>
          </p:cNvSpPr>
          <p:nvPr>
            <p:ph sz="half" idx="1" hasCustomPrompt="1"/>
          </p:nvPr>
        </p:nvSpPr>
        <p:spPr>
          <a:xfrm>
            <a:off x="1117309" y="1701800"/>
            <a:ext cx="4977104" cy="44704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 rtl="0"/>
            <a:r>
              <a:rPr lang="hr-HR" noProof="0"/>
              <a:t>Kliknite da biste uredili stilove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4" name="Rezervirano mjesto za sadržaj 3"/>
          <p:cNvSpPr>
            <a:spLocks noGrp="1"/>
          </p:cNvSpPr>
          <p:nvPr>
            <p:ph sz="half" idx="2" hasCustomPrompt="1"/>
          </p:nvPr>
        </p:nvSpPr>
        <p:spPr>
          <a:xfrm>
            <a:off x="6297559" y="1701800"/>
            <a:ext cx="4977104" cy="44704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 rtl="0"/>
            <a:r>
              <a:rPr lang="hr-HR" noProof="0"/>
              <a:t>Kliknite da biste uredili stilove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60C0D73-495F-457E-99C4-ED0D8FDCDDEE}" type="datetime1">
              <a:rPr lang="hr-HR" noProof="0" smtClean="0"/>
              <a:t>4.5.2020.</a:t>
            </a:fld>
            <a:endParaRPr lang="hr-HR" noProof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/>
              <a:t>Dodajte podnožje</a:t>
            </a:r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hr-HR" noProof="0" smtClean="0"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2701748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hr-HR" noProof="0" smtClean="0"/>
              <a:t>Uredite stil naslova matrice</a:t>
            </a:r>
            <a:endParaRPr lang="hr-HR" noProof="0"/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 hasCustomPrompt="1"/>
          </p:nvPr>
        </p:nvSpPr>
        <p:spPr>
          <a:xfrm>
            <a:off x="1121372" y="1608836"/>
            <a:ext cx="4973041" cy="512064"/>
          </a:xfrm>
        </p:spPr>
        <p:txBody>
          <a:bodyPr rtlCol="0"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 rtl="0"/>
            <a:r>
              <a:rPr lang="hr-HR" noProof="0"/>
              <a:t>Kliknite da biste uredili stilove teksta matrice</a:t>
            </a:r>
          </a:p>
        </p:txBody>
      </p:sp>
      <p:sp>
        <p:nvSpPr>
          <p:cNvPr id="4" name="Rezervirano mjesto za sadržaj 3"/>
          <p:cNvSpPr>
            <a:spLocks noGrp="1"/>
          </p:cNvSpPr>
          <p:nvPr>
            <p:ph sz="half" idx="2" hasCustomPrompt="1"/>
          </p:nvPr>
        </p:nvSpPr>
        <p:spPr>
          <a:xfrm>
            <a:off x="1117309" y="2209800"/>
            <a:ext cx="4977104" cy="39624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 rtl="0"/>
            <a:r>
              <a:rPr lang="hr-HR" noProof="0"/>
              <a:t>Kliknite da biste uredili stilove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5" name="Rezervirano mjesto za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6301622" y="1608836"/>
            <a:ext cx="4973041" cy="512064"/>
          </a:xfrm>
        </p:spPr>
        <p:txBody>
          <a:bodyPr rtlCol="0"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 rtl="0"/>
            <a:r>
              <a:rPr lang="hr-HR" noProof="0"/>
              <a:t>Kliknite da biste uredili stilove teksta matrice</a:t>
            </a:r>
          </a:p>
        </p:txBody>
      </p:sp>
      <p:sp>
        <p:nvSpPr>
          <p:cNvPr id="6" name="Rezervirano mjesto za sadržaj 5"/>
          <p:cNvSpPr>
            <a:spLocks noGrp="1"/>
          </p:cNvSpPr>
          <p:nvPr>
            <p:ph sz="quarter" idx="4" hasCustomPrompt="1"/>
          </p:nvPr>
        </p:nvSpPr>
        <p:spPr>
          <a:xfrm>
            <a:off x="6297559" y="2209800"/>
            <a:ext cx="4977104" cy="39624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 rtl="0"/>
            <a:r>
              <a:rPr lang="hr-HR" noProof="0"/>
              <a:t>Kliknite da biste uredili stilove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7" name="Rezervirano mjesto za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F8BF290-7BE9-4299-B816-25780F20C6AD}" type="datetime1">
              <a:rPr lang="hr-HR" noProof="0" smtClean="0"/>
              <a:t>4.5.2020.</a:t>
            </a:fld>
            <a:endParaRPr lang="hr-HR" noProof="0"/>
          </a:p>
        </p:txBody>
      </p:sp>
      <p:sp>
        <p:nvSpPr>
          <p:cNvPr id="8" name="Rezervirano mjesto za podnožj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/>
              <a:t>Dodajte podnožje</a:t>
            </a:r>
          </a:p>
        </p:txBody>
      </p:sp>
      <p:sp>
        <p:nvSpPr>
          <p:cNvPr id="9" name="Rezervirano mjesto za broj slajd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hr-HR" noProof="0" smtClean="0"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14746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noProof="0" smtClean="0"/>
              <a:t>Uredite stil naslova matrice</a:t>
            </a:r>
            <a:endParaRPr lang="hr-HR" noProof="0"/>
          </a:p>
        </p:txBody>
      </p:sp>
      <p:sp>
        <p:nvSpPr>
          <p:cNvPr id="3" name="Rezervirano mjesto za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51CA9A5-0364-4DB0-A2B6-F7E6773F37C8}" type="datetime1">
              <a:rPr lang="hr-HR" noProof="0" smtClean="0"/>
              <a:t>4.5.2020.</a:t>
            </a:fld>
            <a:endParaRPr lang="hr-HR" noProof="0"/>
          </a:p>
        </p:txBody>
      </p:sp>
      <p:sp>
        <p:nvSpPr>
          <p:cNvPr id="4" name="Rezervirano mjesto za podnožj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/>
              <a:t>Dodajte podnožje</a:t>
            </a:r>
          </a:p>
        </p:txBody>
      </p:sp>
      <p:sp>
        <p:nvSpPr>
          <p:cNvPr id="5" name="Rezervirano mjesto za broj slajd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hr-HR" noProof="0" smtClean="0"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1810248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5A8B320-E99F-4278-9E35-98497F798CEC}" type="datetime1">
              <a:rPr lang="hr-HR" noProof="0" smtClean="0"/>
              <a:t>4.5.2020.</a:t>
            </a:fld>
            <a:endParaRPr lang="hr-HR" noProof="0"/>
          </a:p>
        </p:txBody>
      </p:sp>
      <p:sp>
        <p:nvSpPr>
          <p:cNvPr id="3" name="Rezervirano mjesto za podnožj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/>
              <a:t>Dodajte podnožje</a:t>
            </a:r>
          </a:p>
        </p:txBody>
      </p:sp>
      <p:sp>
        <p:nvSpPr>
          <p:cNvPr id="4" name="Rezervirano mjesto za broj slajd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hr-HR" noProof="0" smtClean="0"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66448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utnik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hr-HR" noProof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5612" y="1701800"/>
            <a:ext cx="3351927" cy="2844800"/>
          </a:xfrm>
        </p:spPr>
        <p:txBody>
          <a:bodyPr rtlCol="0"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pPr rtl="0"/>
            <a:r>
              <a:rPr lang="hr-HR" noProof="0" smtClean="0"/>
              <a:t>Uredite stil naslova matrice</a:t>
            </a:r>
            <a:endParaRPr lang="hr-HR" noProof="0"/>
          </a:p>
        </p:txBody>
      </p:sp>
      <p:sp>
        <p:nvSpPr>
          <p:cNvPr id="3" name="Rezervirano mjesto za sadržaj 2"/>
          <p:cNvSpPr>
            <a:spLocks noGrp="1"/>
          </p:cNvSpPr>
          <p:nvPr>
            <p:ph idx="1" hasCustomPrompt="1"/>
          </p:nvPr>
        </p:nvSpPr>
        <p:spPr>
          <a:xfrm>
            <a:off x="4469236" y="482600"/>
            <a:ext cx="6805427" cy="58928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hr-HR" noProof="0"/>
              <a:t>Kliknite da biste uredili stilove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4" name="Rezervirano mjesto za tekst 3"/>
          <p:cNvSpPr>
            <a:spLocks noGrp="1"/>
          </p:cNvSpPr>
          <p:nvPr>
            <p:ph type="body" sz="half" idx="2" hasCustomPrompt="1"/>
          </p:nvPr>
        </p:nvSpPr>
        <p:spPr>
          <a:xfrm>
            <a:off x="455612" y="4648200"/>
            <a:ext cx="3351927" cy="17272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 rtl="0"/>
            <a:r>
              <a:rPr lang="hr-HR" noProof="0"/>
              <a:t>Kliknite da biste uredili stilove teksta matrice</a:t>
            </a:r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6CDA6C3-9E11-42C8-9472-5CD16CCD877E}" type="datetime1">
              <a:rPr lang="hr-HR" noProof="0" smtClean="0"/>
              <a:t>4.5.2020.</a:t>
            </a:fld>
            <a:endParaRPr lang="hr-HR" noProof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/>
              <a:t>Dodajte podnožje</a:t>
            </a:r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hr-HR" noProof="0" smtClean="0"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280129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utnik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hr-HR" noProof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rtlCol="0"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pPr rtl="0"/>
            <a:r>
              <a:rPr lang="hr-HR" noProof="0" smtClean="0"/>
              <a:t>Uredite stil naslova matrice</a:t>
            </a:r>
            <a:endParaRPr lang="hr-HR" noProof="0"/>
          </a:p>
        </p:txBody>
      </p:sp>
      <p:sp>
        <p:nvSpPr>
          <p:cNvPr id="3" name="Rezervirano mjesto za sliku 2" descr="Prazno rezervirano mjesto za dodavanje slike. Kliknite rezervirano mjesto i odaberite sliku koju želite dodati"/>
          <p:cNvSpPr>
            <a:spLocks noGrp="1"/>
          </p:cNvSpPr>
          <p:nvPr>
            <p:ph type="pic" idx="1" hasCustomPrompt="1"/>
          </p:nvPr>
        </p:nvSpPr>
        <p:spPr>
          <a:xfrm>
            <a:off x="2437765" y="279401"/>
            <a:ext cx="7313295" cy="4448175"/>
          </a:xfrm>
        </p:spPr>
        <p:txBody>
          <a:bodyPr rtlCol="0"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pPr rtl="0"/>
            <a:r>
              <a:rPr lang="hr-HR" noProof="0"/>
              <a:t>Kliknite ikonu da biste dodali sliku</a:t>
            </a:r>
          </a:p>
        </p:txBody>
      </p:sp>
      <p:sp>
        <p:nvSpPr>
          <p:cNvPr id="4" name="Rezervirano mjesto za tekst 3"/>
          <p:cNvSpPr>
            <a:spLocks noGrp="1"/>
          </p:cNvSpPr>
          <p:nvPr>
            <p:ph type="body" sz="half" idx="2" hasCustomPrompt="1"/>
          </p:nvPr>
        </p:nvSpPr>
        <p:spPr>
          <a:xfrm>
            <a:off x="2437765" y="5562600"/>
            <a:ext cx="7313295" cy="81280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 rtl="0"/>
            <a:r>
              <a:rPr lang="hr-HR" noProof="0"/>
              <a:t>Kliknite da biste uredili stilove teksta matrice</a:t>
            </a:r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49B8E6F-A52D-4FCD-8BFD-8912404DED4C}" type="datetime1">
              <a:rPr lang="hr-HR" noProof="0" smtClean="0"/>
              <a:t>4.5.2020.</a:t>
            </a:fld>
            <a:endParaRPr lang="hr-HR" noProof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/>
              <a:t>Dodajte podnožje</a:t>
            </a:r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hr-HR" noProof="0" smtClean="0"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1478196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a 6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10" name="Pravokutnik 9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rtl="0"/>
              <a:endParaRPr lang="hr-HR" noProof="0"/>
            </a:p>
          </p:txBody>
        </p:sp>
        <p:sp>
          <p:nvSpPr>
            <p:cNvPr id="8" name="Pravokutnik 7"/>
            <p:cNvSpPr/>
            <p:nvPr/>
          </p:nvSpPr>
          <p:spPr>
            <a:xfrm>
              <a:off x="304721" y="0"/>
              <a:ext cx="11579384" cy="685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rtl="0"/>
              <a:endParaRPr lang="hr-HR" noProof="0"/>
            </a:p>
          </p:txBody>
        </p:sp>
      </p:grpSp>
      <p:sp>
        <p:nvSpPr>
          <p:cNvPr id="2" name="Rezervirano mjesto za naslov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hr-HR" noProof="0"/>
              <a:t>Kliknite da biste uredili stil naslova matrice</a:t>
            </a:r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hr-HR" noProof="0"/>
              <a:t>Kliknite da biste uredili stilove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rtl="0"/>
            <a:fld id="{855ABC9B-898A-4D54-9F46-86C32E55AB99}" type="datetime1">
              <a:rPr lang="hr-HR" noProof="0" smtClean="0"/>
              <a:t>4.5.2020.</a:t>
            </a:fld>
            <a:endParaRPr lang="hr-HR" noProof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rtl="0"/>
            <a:r>
              <a:rPr lang="hr-HR" noProof="0"/>
              <a:t>Dodajte podnožje</a:t>
            </a:r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rtl="0"/>
            <a:fld id="{EB37DED6-D4C7-42EE-AB49-D2E39E64FDE4}" type="slidenum">
              <a:rPr lang="hr-HR" noProof="0" smtClean="0"/>
              <a:pPr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4142785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b="0" kern="1200" cap="none" baseline="0">
          <a:solidFill>
            <a:schemeClr val="accent2">
              <a:lumMod val="5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Clr>
          <a:schemeClr val="accent6">
            <a:lumMod val="50000"/>
          </a:schemeClr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8pPr>
      <a:lvl9pPr marL="3474112" indent="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None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wikipedia.org/" TargetMode="External"/><Relationship Id="rId3" Type="http://schemas.openxmlformats.org/officeDocument/2006/relationships/hyperlink" Target="http://encarta.msn.com/" TargetMode="External"/><Relationship Id="rId7" Type="http://schemas.openxmlformats.org/officeDocument/2006/relationships/hyperlink" Target="http://hr.wikipedia.org/wiki/Glavna_stranica" TargetMode="External"/><Relationship Id="rId2" Type="http://schemas.openxmlformats.org/officeDocument/2006/relationships/hyperlink" Target="http://dictionary.reference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logosdictionary.org/pls/dictionary/new_dictionary.index_p" TargetMode="External"/><Relationship Id="rId11" Type="http://schemas.openxmlformats.org/officeDocument/2006/relationships/hyperlink" Target="http://www.searchengines.net/xrefer_se.htm" TargetMode="External"/><Relationship Id="rId5" Type="http://schemas.openxmlformats.org/officeDocument/2006/relationships/hyperlink" Target="http://www.infoplease.com/" TargetMode="External"/><Relationship Id="rId10" Type="http://schemas.openxmlformats.org/officeDocument/2006/relationships/hyperlink" Target="http://corp.credoreference.com/" TargetMode="External"/><Relationship Id="rId4" Type="http://schemas.openxmlformats.org/officeDocument/2006/relationships/hyperlink" Target="http://www.encyclopedia.com/" TargetMode="External"/><Relationship Id="rId9" Type="http://schemas.openxmlformats.org/officeDocument/2006/relationships/hyperlink" Target="http://www.worldatlas.com/aatlas/world.htm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hr" dirty="0" smtClean="0"/>
              <a:t>REFERENTNA ZBIRKA</a:t>
            </a:r>
            <a:endParaRPr lang="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r>
              <a:rPr lang="hr-HR" dirty="0"/>
              <a:t>rječnici, enciklopedije, leksikoni, atlasi</a:t>
            </a:r>
            <a:endParaRPr lang="hr" dirty="0"/>
          </a:p>
        </p:txBody>
      </p:sp>
    </p:spTree>
    <p:extLst>
      <p:ext uri="{BB962C8B-B14F-4D97-AF65-F5344CB8AC3E}">
        <p14:creationId xmlns:p14="http://schemas.microsoft.com/office/powerpoint/2010/main" val="173668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81844" y="620688"/>
            <a:ext cx="10292819" cy="852512"/>
          </a:xfrm>
        </p:spPr>
        <p:txBody>
          <a:bodyPr>
            <a:normAutofit/>
          </a:bodyPr>
          <a:lstStyle/>
          <a:p>
            <a:pPr algn="ctr"/>
            <a:r>
              <a:rPr lang="hr-HR" sz="4000" dirty="0" smtClean="0"/>
              <a:t>ATLASI</a:t>
            </a:r>
            <a:endParaRPr lang="hr-HR" sz="40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144508" y="1700808"/>
            <a:ext cx="10157354" cy="1728192"/>
          </a:xfrm>
        </p:spPr>
        <p:txBody>
          <a:bodyPr>
            <a:normAutofit/>
          </a:bodyPr>
          <a:lstStyle/>
          <a:p>
            <a:pPr fontAlgn="base"/>
            <a:r>
              <a:rPr lang="hr-HR" sz="1700" dirty="0"/>
              <a:t>Atlas je skup geografskih ili astronomskih karata uvezenih u jednu knjigu, a kasnije i knjiga karata sa slikama iz pojedinih grana znanosti ili </a:t>
            </a:r>
            <a:r>
              <a:rPr lang="hr-HR" sz="1700" dirty="0" smtClean="0"/>
              <a:t>umjetnosti.</a:t>
            </a:r>
          </a:p>
          <a:p>
            <a:pPr fontAlgn="base"/>
            <a:r>
              <a:rPr lang="hr-HR" sz="1700" dirty="0" smtClean="0"/>
              <a:t>Danas </a:t>
            </a:r>
            <a:r>
              <a:rPr lang="hr-HR" sz="1700" dirty="0"/>
              <a:t>se atlasima nazivaju i uvezene zbirke tabela u botanici, zoologiji, medicini, tehnici i </a:t>
            </a:r>
            <a:r>
              <a:rPr lang="hr-HR" sz="1700" dirty="0" smtClean="0"/>
              <a:t>umjetnosti.</a:t>
            </a:r>
            <a:endParaRPr lang="hr-HR" sz="1700" dirty="0"/>
          </a:p>
          <a:p>
            <a:endParaRPr lang="hr-HR" sz="17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508" y="3429000"/>
            <a:ext cx="1828800" cy="25050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6540" y="3380927"/>
            <a:ext cx="1800225" cy="25431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499" y="3573016"/>
            <a:ext cx="1847850" cy="24669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40657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4000" dirty="0" smtClean="0"/>
              <a:t>ŠTO JOŠ SPADA U REFERENTNU ZBIRKU?</a:t>
            </a:r>
            <a:endParaRPr lang="hr-HR" sz="40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hr-HR" sz="1700" dirty="0"/>
              <a:t>U referentnu zbirku spadaju još i različiti priručnici za učenike, kao što su gramatike, pravopisi i priručnici iz različitih područja znanja, npr. povijesti, biologije, informatike…</a:t>
            </a:r>
          </a:p>
          <a:p>
            <a:pPr fontAlgn="base"/>
            <a:r>
              <a:rPr lang="hr-HR" sz="1700" dirty="0"/>
              <a:t>Priručnici se koriste tako da ono što trebamo prvo tražimo u kazalu ili u </a:t>
            </a:r>
            <a:r>
              <a:rPr lang="hr-HR" sz="1700" dirty="0" smtClean="0"/>
              <a:t>sadržaju.</a:t>
            </a:r>
            <a:endParaRPr lang="hr-HR" sz="1700" dirty="0"/>
          </a:p>
          <a:p>
            <a:endParaRPr lang="hr-HR" sz="17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028" y="3452818"/>
            <a:ext cx="1800225" cy="25431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3080" y="3448056"/>
            <a:ext cx="1790700" cy="25527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8607" y="3424243"/>
            <a:ext cx="1781175" cy="25717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49263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048544"/>
          </a:xfrm>
        </p:spPr>
        <p:txBody>
          <a:bodyPr>
            <a:normAutofit/>
          </a:bodyPr>
          <a:lstStyle/>
          <a:p>
            <a:pPr algn="ctr"/>
            <a:r>
              <a:rPr lang="hr-HR" sz="4000" dirty="0" smtClean="0"/>
              <a:t>POVEZNICE ZA ONLINE PRETRAŽIVANJE </a:t>
            </a:r>
            <a:endParaRPr lang="hr-HR" sz="40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117309" y="1268760"/>
            <a:ext cx="10157354" cy="5328592"/>
          </a:xfrm>
        </p:spPr>
        <p:txBody>
          <a:bodyPr>
            <a:noAutofit/>
          </a:bodyPr>
          <a:lstStyle/>
          <a:p>
            <a:r>
              <a:rPr lang="hr-HR" sz="1200" b="1" dirty="0" smtClean="0"/>
              <a:t>E-enciklopedije </a:t>
            </a:r>
            <a:r>
              <a:rPr lang="hr-HR" sz="1200" b="1" dirty="0"/>
              <a:t>su on-line enciklopedije koje imaju još jednu veliku prednost: ne moraju se instalirati na računalo i dostupne su na svakom računalu koje ima pristup Internetu. (npr. </a:t>
            </a:r>
            <a:r>
              <a:rPr lang="hr-HR" sz="1200" b="1" dirty="0" err="1"/>
              <a:t>Wikipedia</a:t>
            </a:r>
            <a:r>
              <a:rPr lang="hr-HR" sz="1200" b="1" dirty="0"/>
              <a:t>, Hrvatska enciklopedija</a:t>
            </a:r>
            <a:r>
              <a:rPr lang="hr-HR" sz="1200" b="1" dirty="0" smtClean="0"/>
              <a:t>….)</a:t>
            </a:r>
            <a:r>
              <a:rPr lang="hr-HR" sz="1200" b="1" dirty="0"/>
              <a:t> Dictionary.com - engleski rječnik </a:t>
            </a:r>
            <a:r>
              <a:rPr lang="hr-HR" sz="1200" b="1" dirty="0" smtClean="0"/>
              <a:t> </a:t>
            </a:r>
            <a:r>
              <a:rPr lang="hr-HR" sz="1200" b="1" dirty="0" smtClean="0">
                <a:hlinkClick r:id="rId2"/>
              </a:rPr>
              <a:t>http</a:t>
            </a:r>
            <a:r>
              <a:rPr lang="hr-HR" sz="1200" b="1" dirty="0">
                <a:hlinkClick r:id="rId2"/>
              </a:rPr>
              <a:t>://dictionary.reference.com</a:t>
            </a:r>
            <a:r>
              <a:rPr lang="hr-HR" sz="1200" b="1" dirty="0" smtClean="0">
                <a:hlinkClick r:id="rId2"/>
              </a:rPr>
              <a:t>/</a:t>
            </a:r>
            <a:r>
              <a:rPr lang="hr-HR" sz="1200" b="1" dirty="0" smtClean="0"/>
              <a:t>  </a:t>
            </a:r>
            <a:endParaRPr lang="hr-HR" sz="1200" b="1" dirty="0"/>
          </a:p>
          <a:p>
            <a:r>
              <a:rPr lang="hr-HR" sz="1200" b="1" dirty="0"/>
              <a:t>Encarta - atlas svjetskih karata, enciklopedija i rječnik - </a:t>
            </a:r>
            <a:r>
              <a:rPr lang="hr-HR" sz="1200" b="1" dirty="0">
                <a:hlinkClick r:id="rId3"/>
              </a:rPr>
              <a:t>http://encarta.msn.com/</a:t>
            </a:r>
            <a:endParaRPr lang="hr-HR" sz="1200" b="1" dirty="0"/>
          </a:p>
          <a:p>
            <a:r>
              <a:rPr lang="hr-HR" sz="1200" b="1" dirty="0"/>
              <a:t>Encyclopedia.com - enciklopedija s više od 50 000 natuknica </a:t>
            </a:r>
            <a:r>
              <a:rPr lang="hr-HR" sz="1200" b="1" dirty="0">
                <a:hlinkClick r:id="rId4"/>
              </a:rPr>
              <a:t>http://www.encyclopedia.com/</a:t>
            </a:r>
            <a:endParaRPr lang="hr-HR" sz="1200" b="1" dirty="0"/>
          </a:p>
          <a:p>
            <a:r>
              <a:rPr lang="hr-HR" sz="1200" b="1" dirty="0"/>
              <a:t>Info </a:t>
            </a:r>
            <a:r>
              <a:rPr lang="hr-HR" sz="1200" b="1" dirty="0" err="1"/>
              <a:t>Please</a:t>
            </a:r>
            <a:r>
              <a:rPr lang="hr-HR" sz="1200" b="1" dirty="0"/>
              <a:t> - stranica prilagođena hitnim trenucima u kojima korisnik što prije želi doći do objašnjenja traženog pojma </a:t>
            </a:r>
            <a:r>
              <a:rPr lang="hr-HR" sz="1200" b="1" dirty="0">
                <a:hlinkClick r:id="rId5"/>
              </a:rPr>
              <a:t>http://www.infoplease.com/</a:t>
            </a:r>
            <a:endParaRPr lang="hr-HR" sz="1200" b="1" dirty="0"/>
          </a:p>
          <a:p>
            <a:r>
              <a:rPr lang="hr-HR" sz="1200" b="1" dirty="0">
                <a:hlinkClick r:id="rId6"/>
              </a:rPr>
              <a:t>http://www.logosdictionary.org/pls/dictionary/new_dictionary.index_p</a:t>
            </a:r>
            <a:endParaRPr lang="hr-HR" sz="1200" b="1" dirty="0"/>
          </a:p>
          <a:p>
            <a:r>
              <a:rPr lang="hr-HR" sz="1200" b="1" dirty="0"/>
              <a:t>Wikipedija na hrvatskom jeziku. Stranica je u stalnoj izradi i posjeduje bazu tema vezanih uz našu zemlju  </a:t>
            </a:r>
            <a:r>
              <a:rPr lang="hr-HR" sz="1200" b="1" dirty="0">
                <a:hlinkClick r:id="rId7"/>
              </a:rPr>
              <a:t>http://hr.wikipedia.org/wiki/Glavna_stranica</a:t>
            </a:r>
            <a:endParaRPr lang="hr-HR" sz="1200" b="1" dirty="0"/>
          </a:p>
          <a:p>
            <a:r>
              <a:rPr lang="hr-HR" sz="1200" b="1" dirty="0"/>
              <a:t>O</a:t>
            </a:r>
            <a:r>
              <a:rPr lang="hr-HR" sz="1200" b="1" dirty="0" smtClean="0"/>
              <a:t>riginalna </a:t>
            </a:r>
            <a:r>
              <a:rPr lang="hr-HR" sz="1200" b="1" dirty="0" err="1"/>
              <a:t>Wkipedija</a:t>
            </a:r>
            <a:r>
              <a:rPr lang="hr-HR" sz="1200" b="1" dirty="0"/>
              <a:t> na engleskom jeziku - </a:t>
            </a:r>
            <a:r>
              <a:rPr lang="hr-HR" sz="1200" b="1" dirty="0">
                <a:hlinkClick r:id="rId8"/>
              </a:rPr>
              <a:t>http://www.wikipedia.org/</a:t>
            </a:r>
            <a:endParaRPr lang="hr-HR" sz="1200" b="1" dirty="0"/>
          </a:p>
          <a:p>
            <a:r>
              <a:rPr lang="hr-HR" sz="1200" b="1" dirty="0"/>
              <a:t>World Atlas </a:t>
            </a:r>
            <a:r>
              <a:rPr lang="hr-HR" sz="1200" b="1" dirty="0" err="1"/>
              <a:t>and</a:t>
            </a:r>
            <a:r>
              <a:rPr lang="hr-HR" sz="1200" b="1" dirty="0"/>
              <a:t> World </a:t>
            </a:r>
            <a:r>
              <a:rPr lang="hr-HR" sz="1200" b="1" dirty="0" err="1"/>
              <a:t>Maps</a:t>
            </a:r>
            <a:r>
              <a:rPr lang="hr-HR" sz="1200" b="1" dirty="0"/>
              <a:t> - mape, zemlje, zastave, populacija, znamenite osobe, gradovi, fotografije</a:t>
            </a:r>
            <a:r>
              <a:rPr lang="hr-HR" sz="1200" b="1" dirty="0">
                <a:hlinkClick r:id="rId9"/>
              </a:rPr>
              <a:t>http://www.worldatlas.com/aatlas/world.htm</a:t>
            </a:r>
            <a:endParaRPr lang="hr-HR" sz="1200" b="1" dirty="0"/>
          </a:p>
          <a:p>
            <a:r>
              <a:rPr lang="hr-HR" sz="1200" b="1" dirty="0">
                <a:hlinkClick r:id="rId10"/>
              </a:rPr>
              <a:t>http://corp.credoreference.com/</a:t>
            </a:r>
            <a:endParaRPr lang="hr-HR" sz="1200" b="1" dirty="0"/>
          </a:p>
          <a:p>
            <a:r>
              <a:rPr lang="hr-HR" sz="1200" b="1" dirty="0" err="1"/>
              <a:t>Xrefer</a:t>
            </a:r>
            <a:r>
              <a:rPr lang="hr-HR" sz="1200" b="1" dirty="0"/>
              <a:t>, </a:t>
            </a:r>
            <a:r>
              <a:rPr lang="hr-HR" sz="1200" b="1" dirty="0" err="1"/>
              <a:t>the</a:t>
            </a:r>
            <a:r>
              <a:rPr lang="hr-HR" sz="1200" b="1" dirty="0"/>
              <a:t> </a:t>
            </a:r>
            <a:r>
              <a:rPr lang="hr-HR" sz="1200" b="1" dirty="0" err="1"/>
              <a:t>web's</a:t>
            </a:r>
            <a:r>
              <a:rPr lang="hr-HR" sz="1200" b="1" dirty="0"/>
              <a:t> reference </a:t>
            </a:r>
            <a:r>
              <a:rPr lang="hr-HR" sz="1200" b="1" dirty="0" err="1"/>
              <a:t>engine</a:t>
            </a:r>
            <a:r>
              <a:rPr lang="hr-HR" sz="1200" b="1" dirty="0"/>
              <a:t> - sadrži enciklopedije, rječnike, </a:t>
            </a:r>
            <a:r>
              <a:rPr lang="hr-HR" sz="1200" b="1" dirty="0" err="1"/>
              <a:t>tezaure</a:t>
            </a:r>
            <a:r>
              <a:rPr lang="hr-HR" sz="1200" b="1" dirty="0"/>
              <a:t> itd.</a:t>
            </a:r>
            <a:r>
              <a:rPr lang="hr-HR" sz="1400" dirty="0"/>
              <a:t/>
            </a:r>
            <a:br>
              <a:rPr lang="hr-HR" sz="1400" dirty="0"/>
            </a:br>
            <a:r>
              <a:rPr lang="hr-HR" sz="1400" dirty="0"/>
              <a:t> </a:t>
            </a:r>
            <a:r>
              <a:rPr lang="hr-HR" sz="1400" dirty="0">
                <a:hlinkClick r:id="rId11"/>
              </a:rPr>
              <a:t>http://www.searchengines.net/xrefer_se.htm</a:t>
            </a:r>
            <a:endParaRPr lang="hr-HR" sz="1400" dirty="0"/>
          </a:p>
          <a:p>
            <a:endParaRPr lang="hr-HR" sz="1400" dirty="0"/>
          </a:p>
        </p:txBody>
      </p:sp>
    </p:spTree>
    <p:extLst>
      <p:ext uri="{BB962C8B-B14F-4D97-AF65-F5344CB8AC3E}">
        <p14:creationId xmlns:p14="http://schemas.microsoft.com/office/powerpoint/2010/main" val="1108502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VJEŽBA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hr-HR" sz="1700" dirty="0"/>
              <a:t>Poredaj riječi po abecedi: Ana, Filip, mama, tata, brat, kompjuter, lav, čekić, radost, lektira, kuna, škola, sat, učenik, džep, đon, drvo, baka, </a:t>
            </a:r>
            <a:r>
              <a:rPr lang="hr-HR" sz="1700" dirty="0" smtClean="0"/>
              <a:t>drznik.</a:t>
            </a:r>
          </a:p>
          <a:p>
            <a:pPr marL="0" indent="0" fontAlgn="base">
              <a:buNone/>
            </a:pPr>
            <a:endParaRPr lang="hr-HR" sz="2000" dirty="0"/>
          </a:p>
          <a:p>
            <a:pPr marL="0" indent="0" fontAlgn="base">
              <a:buNone/>
            </a:pPr>
            <a:endParaRPr lang="hr-HR" sz="2000" dirty="0" smtClean="0"/>
          </a:p>
          <a:p>
            <a:pPr marL="0" indent="0" fontAlgn="base">
              <a:buNone/>
            </a:pPr>
            <a:endParaRPr lang="hr-HR" sz="2000" dirty="0"/>
          </a:p>
          <a:p>
            <a:pPr marL="0" indent="0" fontAlgn="base">
              <a:buNone/>
            </a:pPr>
            <a:endParaRPr lang="hr-HR" sz="2000" dirty="0" smtClean="0"/>
          </a:p>
          <a:p>
            <a:pPr marL="0" indent="0" algn="ctr" fontAlgn="base">
              <a:buNone/>
            </a:pPr>
            <a:r>
              <a:rPr lang="hr-HR" sz="1700" dirty="0" smtClean="0"/>
              <a:t>Zadatak za vježbu nije obavezan, ali će vas zabaviti i otkriti novu igru koju možete zaigrati sa svojim ukućanima! </a:t>
            </a:r>
          </a:p>
          <a:p>
            <a:pPr marL="0" indent="0" algn="ctr" fontAlgn="base">
              <a:buNone/>
            </a:pPr>
            <a:endParaRPr lang="hr-HR" sz="1700" dirty="0"/>
          </a:p>
          <a:p>
            <a:pPr marL="0" indent="0" algn="ctr" fontAlgn="base">
              <a:buNone/>
            </a:pPr>
            <a:r>
              <a:rPr lang="hr-HR" sz="1700" dirty="0" smtClean="0"/>
              <a:t>Vaša teta knjižničarka!</a:t>
            </a:r>
            <a:endParaRPr lang="hr-HR" sz="17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4725" y="2557462"/>
            <a:ext cx="2619375" cy="17430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94928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za sadržaj 2"/>
          <p:cNvSpPr>
            <a:spLocks noGrp="1"/>
          </p:cNvSpPr>
          <p:nvPr>
            <p:ph idx="1"/>
          </p:nvPr>
        </p:nvSpPr>
        <p:spPr>
          <a:xfrm>
            <a:off x="1117309" y="1340768"/>
            <a:ext cx="10157354" cy="4831432"/>
          </a:xfrm>
        </p:spPr>
        <p:txBody>
          <a:bodyPr rtlCol="0">
            <a:normAutofit/>
          </a:bodyPr>
          <a:lstStyle/>
          <a:p>
            <a:pPr marL="0" indent="0">
              <a:buNone/>
            </a:pPr>
            <a:endParaRPr lang="hr-HR" sz="4000" dirty="0" smtClean="0"/>
          </a:p>
          <a:p>
            <a:pPr marL="0" indent="0">
              <a:buNone/>
            </a:pPr>
            <a:endParaRPr lang="hr-HR" sz="4000" dirty="0"/>
          </a:p>
          <a:p>
            <a:pPr marL="0" indent="0">
              <a:buNone/>
            </a:pPr>
            <a:endParaRPr lang="hr-HR" sz="4000" dirty="0" smtClean="0"/>
          </a:p>
          <a:p>
            <a:pPr marL="0" indent="0">
              <a:buNone/>
            </a:pPr>
            <a:endParaRPr lang="hr-HR" sz="4000" dirty="0" smtClean="0"/>
          </a:p>
          <a:p>
            <a:pPr marL="0" indent="0">
              <a:buNone/>
            </a:pPr>
            <a:endParaRPr lang="hr-HR" sz="4000" dirty="0"/>
          </a:p>
          <a:p>
            <a:pPr marL="0" indent="0" algn="ctr">
              <a:buNone/>
            </a:pPr>
            <a:r>
              <a:rPr lang="hr-HR" sz="2000" dirty="0" smtClean="0"/>
              <a:t>„Obrazovan </a:t>
            </a:r>
            <a:r>
              <a:rPr lang="hr-HR" sz="2000" dirty="0"/>
              <a:t>je onaj koji zna gdje </a:t>
            </a:r>
            <a:r>
              <a:rPr lang="hr-HR" sz="2000" dirty="0" smtClean="0"/>
              <a:t>će naći </a:t>
            </a:r>
            <a:r>
              <a:rPr lang="hr-HR" sz="2000" dirty="0"/>
              <a:t>ono što još ne zna</a:t>
            </a:r>
            <a:r>
              <a:rPr lang="hr-HR" sz="2000" dirty="0" smtClean="0"/>
              <a:t>!”</a:t>
            </a:r>
            <a:endParaRPr lang="hr" sz="2000" dirty="0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286" y="1366731"/>
            <a:ext cx="3073400" cy="379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074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 rtl="0"/>
            <a:r>
              <a:rPr lang="hr-HR" sz="3200" dirty="0" smtClean="0"/>
              <a:t>GDJE MOŽEMO PRONAĆI INFORMACIJE?</a:t>
            </a:r>
            <a:endParaRPr lang="hr-HR" sz="3200" dirty="0"/>
          </a:p>
        </p:txBody>
      </p:sp>
      <p:sp>
        <p:nvSpPr>
          <p:cNvPr id="3" name="Rezervirano mjesto za sadržaj 2"/>
          <p:cNvSpPr>
            <a:spLocks noGrp="1"/>
          </p:cNvSpPr>
          <p:nvPr>
            <p:ph idx="1"/>
          </p:nvPr>
        </p:nvSpPr>
        <p:spPr>
          <a:xfrm>
            <a:off x="1117308" y="1701799"/>
            <a:ext cx="10305695" cy="5016351"/>
          </a:xfrm>
        </p:spPr>
        <p:txBody>
          <a:bodyPr rtlCol="0"/>
          <a:lstStyle/>
          <a:p>
            <a:endParaRPr lang="hr-HR" sz="2000" dirty="0" smtClean="0"/>
          </a:p>
          <a:p>
            <a:r>
              <a:rPr lang="hr-HR" sz="2000" dirty="0" smtClean="0"/>
              <a:t>u knjigama (enciklopedije, leksikoni, rječnici, atlasi, priručnici, udžbenici, stručne knjige…)</a:t>
            </a:r>
          </a:p>
          <a:p>
            <a:pPr marL="0" indent="0">
              <a:buNone/>
            </a:pPr>
            <a:endParaRPr lang="hr-HR" dirty="0" smtClean="0"/>
          </a:p>
          <a:p>
            <a:r>
              <a:rPr lang="hr-HR" sz="2000" dirty="0"/>
              <a:t>u časopisima, </a:t>
            </a:r>
            <a:r>
              <a:rPr lang="hr-HR" sz="2000" dirty="0" smtClean="0"/>
              <a:t>novinama</a:t>
            </a:r>
          </a:p>
          <a:p>
            <a:endParaRPr lang="hr-HR" dirty="0" smtClean="0"/>
          </a:p>
          <a:p>
            <a:r>
              <a:rPr lang="hr-HR" sz="2000" dirty="0"/>
              <a:t>na webu: </a:t>
            </a:r>
            <a:r>
              <a:rPr lang="hr-HR" sz="2000" dirty="0" smtClean="0"/>
              <a:t>e-knjige, e-enciklopedije, korisne </a:t>
            </a:r>
            <a:r>
              <a:rPr lang="hr-HR" sz="2000" dirty="0"/>
              <a:t>stranice, stranice institucija i sl.</a:t>
            </a:r>
          </a:p>
          <a:p>
            <a:endParaRPr lang="hr-HR" dirty="0"/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1300" y="2996952"/>
            <a:ext cx="3028950" cy="1514475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436" y="5229200"/>
            <a:ext cx="2458364" cy="1488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374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95200" y="116632"/>
            <a:ext cx="9823748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hr-HR" dirty="0" smtClean="0"/>
              <a:t/>
            </a:r>
            <a:br>
              <a:rPr lang="hr-HR" dirty="0" smtClean="0"/>
            </a:br>
            <a:r>
              <a:rPr lang="hr-HR" dirty="0"/>
              <a:t/>
            </a:r>
            <a:br>
              <a:rPr lang="hr-HR" dirty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>ŠTO JE REFERENTNA ZBIRKA?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96114" y="1653141"/>
            <a:ext cx="10157354" cy="2423931"/>
          </a:xfrm>
        </p:spPr>
        <p:txBody>
          <a:bodyPr>
            <a:normAutofit/>
          </a:bodyPr>
          <a:lstStyle/>
          <a:p>
            <a:r>
              <a:rPr lang="hr-HR" sz="2000" dirty="0" smtClean="0"/>
              <a:t>Zbirka </a:t>
            </a:r>
            <a:r>
              <a:rPr lang="hr-HR" sz="2000" dirty="0"/>
              <a:t>svake </a:t>
            </a:r>
            <a:r>
              <a:rPr lang="hr-HR" sz="2000" dirty="0" smtClean="0"/>
              <a:t>knjižnice </a:t>
            </a:r>
            <a:r>
              <a:rPr lang="hr-HR" sz="2000" dirty="0"/>
              <a:t>koja se sastoji od enciklopedija, leksikona, atlasa, rječnika i ostalih </a:t>
            </a:r>
            <a:r>
              <a:rPr lang="hr-HR" sz="2000" dirty="0" smtClean="0"/>
              <a:t>priručnika</a:t>
            </a:r>
            <a:r>
              <a:rPr lang="hr-HR" sz="2000" dirty="0"/>
              <a:t> </a:t>
            </a:r>
            <a:r>
              <a:rPr lang="hr-HR" sz="2000" dirty="0" smtClean="0"/>
              <a:t>koji se ne posuđuju izvan knjižnice.</a:t>
            </a:r>
          </a:p>
          <a:p>
            <a:r>
              <a:rPr lang="hr-HR" sz="2000" dirty="0" smtClean="0"/>
              <a:t>Knjige iz referentne zbirke najčešće su velike, teške, vrijedne, rijetke i skupe, a knjižnice imaju samo po jedan primjerak koji bi uvijek trebao biti dostupan svima u prostoru knjižnice.</a:t>
            </a:r>
          </a:p>
          <a:p>
            <a:r>
              <a:rPr lang="hr-HR" sz="2000" dirty="0" smtClean="0"/>
              <a:t>Referentnom </a:t>
            </a:r>
            <a:r>
              <a:rPr lang="hr-HR" sz="2000" dirty="0"/>
              <a:t>zbirkom mogu se koristiti svi članovi </a:t>
            </a:r>
            <a:r>
              <a:rPr lang="hr-HR" sz="2000" dirty="0" smtClean="0"/>
              <a:t>knjižnice.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276" y="4293096"/>
            <a:ext cx="2362200" cy="193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235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 rtl="0"/>
            <a:r>
              <a:rPr lang="hr-HR" sz="4000" dirty="0" smtClean="0"/>
              <a:t>RJEČNICI</a:t>
            </a:r>
            <a:endParaRPr lang="en-US" sz="4000" dirty="0"/>
          </a:p>
        </p:txBody>
      </p:sp>
      <p:sp>
        <p:nvSpPr>
          <p:cNvPr id="3" name="Rezervirano mjesto za sadržaj 2"/>
          <p:cNvSpPr>
            <a:spLocks noGrp="1"/>
          </p:cNvSpPr>
          <p:nvPr>
            <p:ph idx="1"/>
          </p:nvPr>
        </p:nvSpPr>
        <p:spPr>
          <a:xfrm>
            <a:off x="1117309" y="1988840"/>
            <a:ext cx="10157354" cy="1224136"/>
          </a:xfrm>
        </p:spPr>
        <p:txBody>
          <a:bodyPr rtlCol="0">
            <a:normAutofit/>
          </a:bodyPr>
          <a:lstStyle/>
          <a:p>
            <a:r>
              <a:rPr lang="hr-HR" sz="1800" dirty="0"/>
              <a:t>Rječnici su knjige u kojima su sakupljene riječi i sklopovi riječi jednog ili više jezika i u kojima se daje opis njihove upotrebe i njihova </a:t>
            </a:r>
            <a:r>
              <a:rPr lang="hr-HR" sz="1800" dirty="0" smtClean="0"/>
              <a:t>značenja. </a:t>
            </a:r>
            <a:endParaRPr lang="hr-HR" sz="1800" dirty="0"/>
          </a:p>
          <a:p>
            <a:r>
              <a:rPr lang="hr-HR" sz="1800" dirty="0" smtClean="0"/>
              <a:t>Rječnici mogu biti: opći i specijalizirani,  jednojezični i </a:t>
            </a:r>
            <a:r>
              <a:rPr lang="hr-HR" sz="1800" dirty="0"/>
              <a:t>dvojezični, </a:t>
            </a:r>
            <a:r>
              <a:rPr lang="hr-HR" sz="1800" dirty="0" smtClean="0"/>
              <a:t>za odrasle i za djecu…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924" y="3469952"/>
            <a:ext cx="1781175" cy="25717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253" y="4003352"/>
            <a:ext cx="2143125" cy="21431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4532" y="3469952"/>
            <a:ext cx="1714500" cy="26765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8788" y="3981141"/>
            <a:ext cx="1428750" cy="204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70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17309" y="260648"/>
            <a:ext cx="10157354" cy="1080120"/>
          </a:xfrm>
        </p:spPr>
        <p:txBody>
          <a:bodyPr>
            <a:normAutofit/>
          </a:bodyPr>
          <a:lstStyle/>
          <a:p>
            <a:pPr algn="ctr"/>
            <a:r>
              <a:rPr lang="hr-HR" sz="4000" dirty="0" smtClean="0"/>
              <a:t>KAKO KORISTIMO RJEČNIK?</a:t>
            </a:r>
            <a:endParaRPr lang="hr-HR" sz="40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485899" y="1700808"/>
            <a:ext cx="9788763" cy="1008112"/>
          </a:xfrm>
        </p:spPr>
        <p:txBody>
          <a:bodyPr>
            <a:normAutofit fontScale="70000" lnSpcReduction="20000"/>
          </a:bodyPr>
          <a:lstStyle/>
          <a:p>
            <a:r>
              <a:rPr lang="hr-HR" dirty="0"/>
              <a:t>Riječi su u rječnicima poredane abecednim </a:t>
            </a:r>
            <a:r>
              <a:rPr lang="hr-HR" dirty="0" smtClean="0"/>
              <a:t>redom.</a:t>
            </a:r>
          </a:p>
          <a:p>
            <a:r>
              <a:rPr lang="hr-HR" dirty="0" smtClean="0"/>
              <a:t>Na vrhu svake stranice istaknuta je </a:t>
            </a:r>
            <a:r>
              <a:rPr lang="hr-HR" dirty="0"/>
              <a:t>GRANIČNA RIJEČ koja </a:t>
            </a:r>
            <a:r>
              <a:rPr lang="hr-HR" dirty="0" smtClean="0"/>
              <a:t>olakšava pretraživanje.</a:t>
            </a:r>
            <a:endParaRPr lang="hr-HR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539153" y="3575754"/>
            <a:ext cx="2952330" cy="22322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78" r="2837"/>
          <a:stretch/>
        </p:blipFill>
        <p:spPr>
          <a:xfrm rot="16200000">
            <a:off x="1680628" y="3378291"/>
            <a:ext cx="3066934" cy="24482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Slika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0" t="2100" r="3401"/>
          <a:stretch/>
        </p:blipFill>
        <p:spPr>
          <a:xfrm>
            <a:off x="7592405" y="3068958"/>
            <a:ext cx="2606463" cy="30669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47700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4000" dirty="0" smtClean="0"/>
              <a:t>ENCIKLOPEDIJE</a:t>
            </a:r>
            <a:endParaRPr lang="hr-HR" sz="40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117309" y="1701800"/>
            <a:ext cx="10157354" cy="1655192"/>
          </a:xfrm>
        </p:spPr>
        <p:txBody>
          <a:bodyPr>
            <a:normAutofit fontScale="70000" lnSpcReduction="20000"/>
          </a:bodyPr>
          <a:lstStyle/>
          <a:p>
            <a:pPr fontAlgn="base"/>
            <a:r>
              <a:rPr lang="hr-HR" dirty="0"/>
              <a:t>Naučno djelo koje daje sistematski (po abecedi) pregled znanja (opća enciklopedija) ili zbir podataka o nekoj grani znanosti ili umjetnosti (specijalna, stručna enciklopedija</a:t>
            </a:r>
            <a:r>
              <a:rPr lang="hr-HR" dirty="0" smtClean="0"/>
              <a:t>).</a:t>
            </a:r>
            <a:endParaRPr lang="hr-HR" dirty="0"/>
          </a:p>
          <a:p>
            <a:pPr fontAlgn="base"/>
            <a:r>
              <a:rPr lang="hr-HR" dirty="0" smtClean="0"/>
              <a:t>enciklopedijski </a:t>
            </a:r>
            <a:r>
              <a:rPr lang="hr-HR" dirty="0"/>
              <a:t>– koji obuhvaća sva znanja na način kao što je u enciklopediji, svestran</a:t>
            </a:r>
          </a:p>
          <a:p>
            <a:pPr fontAlgn="base"/>
            <a:r>
              <a:rPr lang="hr-HR" dirty="0"/>
              <a:t>enciklopedist – svestrano obrazovan čovjek koji vlada raznovrsnim </a:t>
            </a:r>
            <a:r>
              <a:rPr lang="hr-HR" dirty="0" smtClean="0"/>
              <a:t>znanjima</a:t>
            </a:r>
            <a:r>
              <a:rPr lang="hr-HR" dirty="0"/>
              <a:t/>
            </a:r>
            <a:br>
              <a:rPr lang="hr-HR" dirty="0"/>
            </a:br>
            <a:endParaRPr lang="hr-HR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765" y="3836046"/>
            <a:ext cx="1905000" cy="24003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6258" y="3921771"/>
            <a:ext cx="1971675" cy="23145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633" y="4388496"/>
            <a:ext cx="2466975" cy="18478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4383" y="3812233"/>
            <a:ext cx="1866900" cy="24479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23117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4000" dirty="0" smtClean="0"/>
              <a:t>KAKO KORISTIMO ENCIKLOPEDIJE</a:t>
            </a:r>
            <a:endParaRPr lang="hr-HR" sz="40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117309" y="1701800"/>
            <a:ext cx="10157354" cy="1079128"/>
          </a:xfrm>
        </p:spPr>
        <p:txBody>
          <a:bodyPr/>
          <a:lstStyle/>
          <a:p>
            <a:r>
              <a:rPr lang="hr-HR" sz="1800" dirty="0"/>
              <a:t>Riječi i pojmovi u enciklopedijama također su poredani abecednim redom, a </a:t>
            </a:r>
            <a:r>
              <a:rPr lang="hr-HR" sz="1800" dirty="0" smtClean="0"/>
              <a:t>kao</a:t>
            </a:r>
          </a:p>
          <a:p>
            <a:pPr marL="0" indent="0">
              <a:buNone/>
            </a:pPr>
            <a:r>
              <a:rPr lang="hr-HR" sz="1800" dirty="0"/>
              <a:t> </a:t>
            </a:r>
            <a:r>
              <a:rPr lang="hr-HR" sz="1800" dirty="0" smtClean="0"/>
              <a:t>    </a:t>
            </a:r>
            <a:r>
              <a:rPr lang="hr-HR" sz="1800" dirty="0"/>
              <a:t>pomoć </a:t>
            </a:r>
            <a:r>
              <a:rPr lang="hr-HR" sz="1800" dirty="0" smtClean="0"/>
              <a:t>služi GRANIČNA RIJEČ </a:t>
            </a:r>
            <a:r>
              <a:rPr lang="hr-HR" sz="1800" dirty="0"/>
              <a:t>koja je istaknuta na vrhu svake </a:t>
            </a:r>
            <a:r>
              <a:rPr lang="hr-HR" sz="1800" dirty="0" smtClean="0"/>
              <a:t>stranice.</a:t>
            </a:r>
            <a:endParaRPr lang="hr-HR" sz="1800" dirty="0"/>
          </a:p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8" t="24150" r="388" b="21650"/>
          <a:stretch/>
        </p:blipFill>
        <p:spPr>
          <a:xfrm>
            <a:off x="1917948" y="3376464"/>
            <a:ext cx="3816425" cy="26448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6" t="8001" r="2750" b="14300"/>
          <a:stretch/>
        </p:blipFill>
        <p:spPr>
          <a:xfrm>
            <a:off x="6022404" y="3376464"/>
            <a:ext cx="4032448" cy="26448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01748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4000" dirty="0" smtClean="0"/>
              <a:t>LEKSIKON</a:t>
            </a:r>
            <a:endParaRPr lang="hr-HR" sz="40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117309" y="1701800"/>
            <a:ext cx="10157354" cy="2015232"/>
          </a:xfrm>
        </p:spPr>
        <p:txBody>
          <a:bodyPr>
            <a:normAutofit fontScale="70000" lnSpcReduction="20000"/>
          </a:bodyPr>
          <a:lstStyle/>
          <a:p>
            <a:pPr fontAlgn="base"/>
            <a:r>
              <a:rPr lang="hr-HR" dirty="0"/>
              <a:t>Leksikon je rječnik ili knjiga u kojoj su abecednim redom poredani i protumačeni različiti pojmovi (enciklopedija manjeg formata i </a:t>
            </a:r>
            <a:r>
              <a:rPr lang="hr-HR" dirty="0" smtClean="0"/>
              <a:t>obima.</a:t>
            </a:r>
            <a:endParaRPr lang="hr-HR" dirty="0"/>
          </a:p>
          <a:p>
            <a:pPr fontAlgn="base"/>
            <a:r>
              <a:rPr lang="hr-HR" dirty="0"/>
              <a:t>Leksikoni mogu biti: opći, školski, geografski, leksikoni mjernih jedinica…</a:t>
            </a:r>
          </a:p>
          <a:p>
            <a:pPr fontAlgn="base"/>
            <a:r>
              <a:rPr lang="hr-HR" dirty="0"/>
              <a:t>Pojmovi i riječi u leksikonima također su poredani abecednim </a:t>
            </a:r>
            <a:r>
              <a:rPr lang="hr-HR" dirty="0" smtClean="0"/>
              <a:t>redom.</a:t>
            </a:r>
            <a:endParaRPr lang="hr-HR" dirty="0"/>
          </a:p>
          <a:p>
            <a:pPr marL="0" indent="0">
              <a:buNone/>
            </a:pPr>
            <a:r>
              <a:rPr lang="hr-HR" dirty="0"/>
              <a:t/>
            </a:r>
            <a:br>
              <a:rPr lang="hr-HR" dirty="0"/>
            </a:b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900" y="3837761"/>
            <a:ext cx="1781175" cy="25717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979" y="3866336"/>
            <a:ext cx="1800225" cy="25431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700" y="3794899"/>
            <a:ext cx="1704975" cy="26860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571" y="4075886"/>
            <a:ext cx="1962150" cy="23336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431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Prezentacija sa željama za uspješan povratak u školu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26628367_TF03460615" id="{89A5C3A4-B140-4DF8-B234-8F3F45E40FD0}" vid="{836287E5-55B8-48E9-89BB-A1B737339B19}"/>
    </a:ext>
  </a:extLst>
</a:theme>
</file>

<file path=ppt/theme/theme2.xml><?xml version="1.0" encoding="utf-8"?>
<a:theme xmlns:a="http://schemas.openxmlformats.org/drawingml/2006/main" name="Tema sustava Offic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sustava Offic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Prezentacija sa željama za uspješan povratak u školu</Template>
  <TotalTime>220</TotalTime>
  <Words>550</Words>
  <Application>Microsoft Office PowerPoint</Application>
  <PresentationFormat>Prilagođeno</PresentationFormat>
  <Paragraphs>67</Paragraphs>
  <Slides>13</Slides>
  <Notes>4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13</vt:i4>
      </vt:variant>
    </vt:vector>
  </HeadingPairs>
  <TitlesOfParts>
    <vt:vector size="16" baseType="lpstr">
      <vt:lpstr>Arial</vt:lpstr>
      <vt:lpstr>Century Gothic</vt:lpstr>
      <vt:lpstr>Prezentacija sa željama za uspješan povratak u školu</vt:lpstr>
      <vt:lpstr>REFERENTNA ZBIRKA</vt:lpstr>
      <vt:lpstr>PowerPointova prezentacija</vt:lpstr>
      <vt:lpstr>GDJE MOŽEMO PRONAĆI INFORMACIJE?</vt:lpstr>
      <vt:lpstr>   ŠTO JE REFERENTNA ZBIRKA?</vt:lpstr>
      <vt:lpstr>RJEČNICI</vt:lpstr>
      <vt:lpstr>KAKO KORISTIMO RJEČNIK?</vt:lpstr>
      <vt:lpstr>ENCIKLOPEDIJE</vt:lpstr>
      <vt:lpstr>KAKO KORISTIMO ENCIKLOPEDIJE</vt:lpstr>
      <vt:lpstr>LEKSIKON</vt:lpstr>
      <vt:lpstr>ATLASI</vt:lpstr>
      <vt:lpstr>ŠTO JOŠ SPADA U REFERENTNU ZBIRKU?</vt:lpstr>
      <vt:lpstr>POVEZNICE ZA ONLINE PRETRAŽIVANJE </vt:lpstr>
      <vt:lpstr>VJEŽBA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REFERENTNA ZBIRKA</dc:title>
  <dc:creator>Vlasnik</dc:creator>
  <cp:lastModifiedBy>Vlasnik</cp:lastModifiedBy>
  <cp:revision>22</cp:revision>
  <dcterms:created xsi:type="dcterms:W3CDTF">2020-05-02T07:36:46Z</dcterms:created>
  <dcterms:modified xsi:type="dcterms:W3CDTF">2020-05-03T22:13:22Z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74068100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