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2"/>
  </p:notesMasterIdLst>
  <p:sldIdLst>
    <p:sldId id="256" r:id="rId2"/>
    <p:sldId id="269" r:id="rId3"/>
    <p:sldId id="270" r:id="rId4"/>
    <p:sldId id="271" r:id="rId5"/>
    <p:sldId id="257" r:id="rId6"/>
    <p:sldId id="258" r:id="rId7"/>
    <p:sldId id="259" r:id="rId8"/>
    <p:sldId id="262" r:id="rId9"/>
    <p:sldId id="263" r:id="rId10"/>
    <p:sldId id="264" r:id="rId11"/>
    <p:sldId id="265" r:id="rId12"/>
    <p:sldId id="267" r:id="rId13"/>
    <p:sldId id="268" r:id="rId14"/>
    <p:sldId id="272" r:id="rId15"/>
    <p:sldId id="273" r:id="rId16"/>
    <p:sldId id="274" r:id="rId17"/>
    <p:sldId id="275" r:id="rId18"/>
    <p:sldId id="276" r:id="rId19"/>
    <p:sldId id="277" r:id="rId20"/>
    <p:sldId id="278" r:id="rId21"/>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5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5AAE94-2CC2-4F13-A467-511A5DB65CDA}" type="datetimeFigureOut">
              <a:rPr lang="hr-HR" smtClean="0"/>
              <a:t>20.2.2015</a:t>
            </a:fld>
            <a:endParaRPr lang="hr-HR"/>
          </a:p>
        </p:txBody>
      </p:sp>
      <p:sp>
        <p:nvSpPr>
          <p:cNvPr id="4" name="Rezervirano mjesto slike slajd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6" name="Rezervirano mjesto podnožj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060DF4-319E-4860-8CBE-3D35D7DC8375}" type="slidenum">
              <a:rPr lang="hr-HR" smtClean="0"/>
              <a:t>‹#›</a:t>
            </a:fld>
            <a:endParaRPr lang="hr-HR"/>
          </a:p>
        </p:txBody>
      </p:sp>
    </p:spTree>
    <p:extLst>
      <p:ext uri="{BB962C8B-B14F-4D97-AF65-F5344CB8AC3E}">
        <p14:creationId xmlns:p14="http://schemas.microsoft.com/office/powerpoint/2010/main" val="2960961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fld id="{EC060DF4-319E-4860-8CBE-3D35D7DC8375}" type="slidenum">
              <a:rPr lang="hr-HR" smtClean="0"/>
              <a:t>12</a:t>
            </a:fld>
            <a:endParaRPr lang="hr-HR"/>
          </a:p>
        </p:txBody>
      </p:sp>
    </p:spTree>
    <p:extLst>
      <p:ext uri="{BB962C8B-B14F-4D97-AF65-F5344CB8AC3E}">
        <p14:creationId xmlns:p14="http://schemas.microsoft.com/office/powerpoint/2010/main" val="4220277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smtClean="0"/>
              <a:t>Uredite stil podnaslova matrice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hr-HR" smtClean="0"/>
              <a:t>Uredite stil naslova matrice</a:t>
            </a:r>
            <a:endParaRPr lang="en-US" dirty="0"/>
          </a:p>
        </p:txBody>
      </p:sp>
      <p:sp>
        <p:nvSpPr>
          <p:cNvPr id="11" name="Date Placeholder 10"/>
          <p:cNvSpPr>
            <a:spLocks noGrp="1"/>
          </p:cNvSpPr>
          <p:nvPr>
            <p:ph type="dt" sz="half" idx="10"/>
          </p:nvPr>
        </p:nvSpPr>
        <p:spPr bwMode="black"/>
        <p:txBody>
          <a:bodyPr/>
          <a:lstStyle/>
          <a:p>
            <a:fld id="{38175A06-FB00-4F25-B801-CBC7AF539C95}" type="datetimeFigureOut">
              <a:rPr lang="hr-HR" smtClean="0"/>
              <a:t>20.2.2015</a:t>
            </a:fld>
            <a:endParaRPr lang="hr-HR"/>
          </a:p>
        </p:txBody>
      </p:sp>
      <p:sp>
        <p:nvSpPr>
          <p:cNvPr id="17" name="Slide Number Placeholder 16"/>
          <p:cNvSpPr>
            <a:spLocks noGrp="1"/>
          </p:cNvSpPr>
          <p:nvPr>
            <p:ph type="sldNum" sz="quarter" idx="11"/>
          </p:nvPr>
        </p:nvSpPr>
        <p:spPr/>
        <p:txBody>
          <a:bodyPr/>
          <a:lstStyle/>
          <a:p>
            <a:fld id="{F67DF9B4-86C8-423B-9342-C7A55C340298}" type="slidenum">
              <a:rPr lang="hr-HR" smtClean="0"/>
              <a:t>‹#›</a:t>
            </a:fld>
            <a:endParaRPr lang="hr-HR"/>
          </a:p>
        </p:txBody>
      </p:sp>
      <p:sp>
        <p:nvSpPr>
          <p:cNvPr id="19" name="Footer Placeholder 18"/>
          <p:cNvSpPr>
            <a:spLocks noGrp="1"/>
          </p:cNvSpPr>
          <p:nvPr>
            <p:ph type="ftr" sz="quarter" idx="12"/>
          </p:nvPr>
        </p:nvSpPr>
        <p:spPr/>
        <p:txBody>
          <a:bodyPr/>
          <a:lstStyle/>
          <a:p>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a:p>
        </p:txBody>
      </p:sp>
      <p:sp>
        <p:nvSpPr>
          <p:cNvPr id="3" name="Vertical Text Placeholder 2"/>
          <p:cNvSpPr>
            <a:spLocks noGrp="1"/>
          </p:cNvSpPr>
          <p:nvPr>
            <p:ph type="body" orient="vert" idx="1"/>
          </p:nvPr>
        </p:nvSpPr>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4" name="Date Placeholder 3"/>
          <p:cNvSpPr>
            <a:spLocks noGrp="1"/>
          </p:cNvSpPr>
          <p:nvPr>
            <p:ph type="dt" sz="half" idx="10"/>
          </p:nvPr>
        </p:nvSpPr>
        <p:spPr/>
        <p:txBody>
          <a:bodyPr/>
          <a:lstStyle/>
          <a:p>
            <a:fld id="{38175A06-FB00-4F25-B801-CBC7AF539C95}" type="datetimeFigureOut">
              <a:rPr lang="hr-HR" smtClean="0"/>
              <a:t>20.2.2015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F67DF9B4-86C8-423B-9342-C7A55C340298}" type="slidenum">
              <a:rPr lang="hr-HR" smtClean="0"/>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Okomiti naslov i teks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4" name="Date Placeholder 3"/>
          <p:cNvSpPr>
            <a:spLocks noGrp="1"/>
          </p:cNvSpPr>
          <p:nvPr>
            <p:ph type="dt" sz="half" idx="10"/>
          </p:nvPr>
        </p:nvSpPr>
        <p:spPr/>
        <p:txBody>
          <a:bodyPr/>
          <a:lstStyle/>
          <a:p>
            <a:fld id="{38175A06-FB00-4F25-B801-CBC7AF539C95}" type="datetimeFigureOut">
              <a:rPr lang="hr-HR" smtClean="0"/>
              <a:t>20.2.2015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F67DF9B4-86C8-423B-9342-C7A55C340298}" type="slidenum">
              <a:rPr lang="hr-HR" smtClean="0"/>
              <a:t>‹#›</a:t>
            </a:fld>
            <a:endParaRPr lang="hr-HR"/>
          </a:p>
        </p:txBody>
      </p:sp>
      <p:sp>
        <p:nvSpPr>
          <p:cNvPr id="2" name="Vertical Title 1"/>
          <p:cNvSpPr>
            <a:spLocks noGrp="1"/>
          </p:cNvSpPr>
          <p:nvPr>
            <p:ph type="title" orient="vert"/>
          </p:nvPr>
        </p:nvSpPr>
        <p:spPr>
          <a:xfrm>
            <a:off x="7239000" y="914401"/>
            <a:ext cx="926980" cy="5029200"/>
          </a:xfrm>
        </p:spPr>
        <p:txBody>
          <a:bodyPr vert="eaVert"/>
          <a:lstStyle/>
          <a:p>
            <a:r>
              <a:rPr lang="hr-HR" smtClean="0"/>
              <a:t>Uredite stil naslova matrice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9" name="Title 8"/>
          <p:cNvSpPr>
            <a:spLocks noGrp="1"/>
          </p:cNvSpPr>
          <p:nvPr>
            <p:ph type="title"/>
          </p:nvPr>
        </p:nvSpPr>
        <p:spPr/>
        <p:txBody>
          <a:bodyPr/>
          <a:lstStyle/>
          <a:p>
            <a:r>
              <a:rPr lang="hr-HR" smtClean="0"/>
              <a:t>Uredite stil naslova matrice</a:t>
            </a:r>
            <a:endParaRPr lang="en-US"/>
          </a:p>
        </p:txBody>
      </p:sp>
      <p:sp>
        <p:nvSpPr>
          <p:cNvPr id="11" name="Date Placeholder 10"/>
          <p:cNvSpPr>
            <a:spLocks noGrp="1"/>
          </p:cNvSpPr>
          <p:nvPr>
            <p:ph type="dt" sz="half" idx="14"/>
          </p:nvPr>
        </p:nvSpPr>
        <p:spPr/>
        <p:txBody>
          <a:bodyPr/>
          <a:lstStyle/>
          <a:p>
            <a:fld id="{38175A06-FB00-4F25-B801-CBC7AF539C95}" type="datetimeFigureOut">
              <a:rPr lang="hr-HR" smtClean="0"/>
              <a:t>20.2.2015</a:t>
            </a:fld>
            <a:endParaRPr lang="hr-HR"/>
          </a:p>
        </p:txBody>
      </p:sp>
      <p:sp>
        <p:nvSpPr>
          <p:cNvPr id="12" name="Slide Number Placeholder 11"/>
          <p:cNvSpPr>
            <a:spLocks noGrp="1"/>
          </p:cNvSpPr>
          <p:nvPr>
            <p:ph type="sldNum" sz="quarter" idx="15"/>
          </p:nvPr>
        </p:nvSpPr>
        <p:spPr/>
        <p:txBody>
          <a:bodyPr/>
          <a:lstStyle/>
          <a:p>
            <a:fld id="{F67DF9B4-86C8-423B-9342-C7A55C340298}" type="slidenum">
              <a:rPr lang="hr-HR" smtClean="0"/>
              <a:t>‹#›</a:t>
            </a:fld>
            <a:endParaRPr lang="hr-HR"/>
          </a:p>
        </p:txBody>
      </p:sp>
      <p:sp>
        <p:nvSpPr>
          <p:cNvPr id="13" name="Footer Placeholder 12"/>
          <p:cNvSpPr>
            <a:spLocks noGrp="1"/>
          </p:cNvSpPr>
          <p:nvPr>
            <p:ph type="ftr" sz="quarter" idx="16"/>
          </p:nvPr>
        </p:nvSpPr>
        <p:spPr/>
        <p:txBody>
          <a:bodyPr/>
          <a:lstStyle/>
          <a:p>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aglavlje odjeljka">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hr-HR" smtClean="0"/>
              <a:t>Uredite stil naslova matrice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smtClean="0"/>
              <a:t>Uredite stil podnaslova matrice</a:t>
            </a:r>
            <a:endParaRPr lang="en-US" dirty="0"/>
          </a:p>
        </p:txBody>
      </p:sp>
      <p:sp>
        <p:nvSpPr>
          <p:cNvPr id="13" name="Date Placeholder 12"/>
          <p:cNvSpPr>
            <a:spLocks noGrp="1"/>
          </p:cNvSpPr>
          <p:nvPr>
            <p:ph type="dt" sz="half" idx="10"/>
          </p:nvPr>
        </p:nvSpPr>
        <p:spPr/>
        <p:txBody>
          <a:bodyPr/>
          <a:lstStyle/>
          <a:p>
            <a:fld id="{38175A06-FB00-4F25-B801-CBC7AF539C95}" type="datetimeFigureOut">
              <a:rPr lang="hr-HR" smtClean="0"/>
              <a:t>20.2.2015</a:t>
            </a:fld>
            <a:endParaRPr lang="hr-HR"/>
          </a:p>
        </p:txBody>
      </p:sp>
      <p:sp>
        <p:nvSpPr>
          <p:cNvPr id="14" name="Slide Number Placeholder 13"/>
          <p:cNvSpPr>
            <a:spLocks noGrp="1"/>
          </p:cNvSpPr>
          <p:nvPr>
            <p:ph type="sldNum" sz="quarter" idx="11"/>
          </p:nvPr>
        </p:nvSpPr>
        <p:spPr/>
        <p:txBody>
          <a:bodyPr/>
          <a:lstStyle/>
          <a:p>
            <a:fld id="{F67DF9B4-86C8-423B-9342-C7A55C340298}" type="slidenum">
              <a:rPr lang="hr-HR" smtClean="0"/>
              <a:t>‹#›</a:t>
            </a:fld>
            <a:endParaRPr lang="hr-HR"/>
          </a:p>
        </p:txBody>
      </p:sp>
      <p:sp>
        <p:nvSpPr>
          <p:cNvPr id="15" name="Footer Placeholder 14"/>
          <p:cNvSpPr>
            <a:spLocks noGrp="1"/>
          </p:cNvSpPr>
          <p:nvPr>
            <p:ph type="ftr" sz="quarter" idx="12"/>
          </p:nvPr>
        </p:nvSpPr>
        <p:spPr/>
        <p:txBody>
          <a:bodyPr/>
          <a:lstStyle/>
          <a:p>
            <a:endParaRPr lang="hr-H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9" name="Date Placeholder 8"/>
          <p:cNvSpPr>
            <a:spLocks noGrp="1"/>
          </p:cNvSpPr>
          <p:nvPr>
            <p:ph type="dt" sz="half" idx="15"/>
          </p:nvPr>
        </p:nvSpPr>
        <p:spPr/>
        <p:txBody>
          <a:bodyPr/>
          <a:lstStyle/>
          <a:p>
            <a:fld id="{38175A06-FB00-4F25-B801-CBC7AF539C95}" type="datetimeFigureOut">
              <a:rPr lang="hr-HR" smtClean="0"/>
              <a:t>20.2.2015</a:t>
            </a:fld>
            <a:endParaRPr lang="hr-HR"/>
          </a:p>
        </p:txBody>
      </p:sp>
      <p:sp>
        <p:nvSpPr>
          <p:cNvPr id="12" name="Slide Number Placeholder 11"/>
          <p:cNvSpPr>
            <a:spLocks noGrp="1"/>
          </p:cNvSpPr>
          <p:nvPr>
            <p:ph type="sldNum" sz="quarter" idx="16"/>
          </p:nvPr>
        </p:nvSpPr>
        <p:spPr/>
        <p:txBody>
          <a:bodyPr/>
          <a:lstStyle/>
          <a:p>
            <a:fld id="{F67DF9B4-86C8-423B-9342-C7A55C340298}" type="slidenum">
              <a:rPr lang="hr-HR" smtClean="0"/>
              <a:t>‹#›</a:t>
            </a:fld>
            <a:endParaRPr lang="hr-HR"/>
          </a:p>
        </p:txBody>
      </p:sp>
      <p:sp>
        <p:nvSpPr>
          <p:cNvPr id="13" name="Footer Placeholder 12"/>
          <p:cNvSpPr>
            <a:spLocks noGrp="1"/>
          </p:cNvSpPr>
          <p:nvPr>
            <p:ph type="ftr" sz="quarter" idx="17"/>
          </p:nvPr>
        </p:nvSpPr>
        <p:spPr/>
        <p:txBody>
          <a:bodyPr/>
          <a:lstStyle/>
          <a:p>
            <a:endParaRPr lang="hr-HR"/>
          </a:p>
        </p:txBody>
      </p:sp>
      <p:sp>
        <p:nvSpPr>
          <p:cNvPr id="16" name="Title 15"/>
          <p:cNvSpPr>
            <a:spLocks noGrp="1"/>
          </p:cNvSpPr>
          <p:nvPr>
            <p:ph type="title"/>
          </p:nvPr>
        </p:nvSpPr>
        <p:spPr/>
        <p:txBody>
          <a:bodyPr/>
          <a:lstStyle/>
          <a:p>
            <a:r>
              <a:rPr lang="hr-HR" smtClean="0"/>
              <a:t>Uredite stil naslova matrice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hr-HR" smtClean="0"/>
              <a:t>Uredite stilove teksta matrice</a:t>
            </a:r>
          </a:p>
        </p:txBody>
      </p:sp>
      <p:sp>
        <p:nvSpPr>
          <p:cNvPr id="11" name="Date Placeholder 10"/>
          <p:cNvSpPr>
            <a:spLocks noGrp="1"/>
          </p:cNvSpPr>
          <p:nvPr>
            <p:ph type="dt" sz="half" idx="16"/>
          </p:nvPr>
        </p:nvSpPr>
        <p:spPr/>
        <p:txBody>
          <a:bodyPr/>
          <a:lstStyle/>
          <a:p>
            <a:fld id="{38175A06-FB00-4F25-B801-CBC7AF539C95}" type="datetimeFigureOut">
              <a:rPr lang="hr-HR" smtClean="0"/>
              <a:t>20.2.2015</a:t>
            </a:fld>
            <a:endParaRPr lang="hr-HR"/>
          </a:p>
        </p:txBody>
      </p:sp>
      <p:sp>
        <p:nvSpPr>
          <p:cNvPr id="12" name="Slide Number Placeholder 11"/>
          <p:cNvSpPr>
            <a:spLocks noGrp="1"/>
          </p:cNvSpPr>
          <p:nvPr>
            <p:ph type="sldNum" sz="quarter" idx="17"/>
          </p:nvPr>
        </p:nvSpPr>
        <p:spPr/>
        <p:txBody>
          <a:bodyPr/>
          <a:lstStyle/>
          <a:p>
            <a:fld id="{F67DF9B4-86C8-423B-9342-C7A55C340298}" type="slidenum">
              <a:rPr lang="hr-HR" smtClean="0"/>
              <a:t>‹#›</a:t>
            </a:fld>
            <a:endParaRPr lang="hr-HR"/>
          </a:p>
        </p:txBody>
      </p:sp>
      <p:sp>
        <p:nvSpPr>
          <p:cNvPr id="13" name="Footer Placeholder 12"/>
          <p:cNvSpPr>
            <a:spLocks noGrp="1"/>
          </p:cNvSpPr>
          <p:nvPr>
            <p:ph type="ftr" sz="quarter" idx="18"/>
          </p:nvPr>
        </p:nvSpPr>
        <p:spPr/>
        <p:txBody>
          <a:bodyPr/>
          <a:lstStyle/>
          <a:p>
            <a:endParaRPr lang="hr-HR"/>
          </a:p>
        </p:txBody>
      </p:sp>
      <p:sp>
        <p:nvSpPr>
          <p:cNvPr id="18" name="Title 17"/>
          <p:cNvSpPr>
            <a:spLocks noGrp="1"/>
          </p:cNvSpPr>
          <p:nvPr>
            <p:ph type="title"/>
          </p:nvPr>
        </p:nvSpPr>
        <p:spPr/>
        <p:txBody>
          <a:bodyPr/>
          <a:lstStyle/>
          <a:p>
            <a:r>
              <a:rPr lang="hr-HR" smtClean="0"/>
              <a:t>Uredite stil naslova matrice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hr-HR" smtClean="0"/>
              <a:t>Uredite stil naslova matrice</a:t>
            </a:r>
            <a:endParaRPr lang="en-US"/>
          </a:p>
        </p:txBody>
      </p:sp>
      <p:sp>
        <p:nvSpPr>
          <p:cNvPr id="15" name="Date Placeholder 14"/>
          <p:cNvSpPr>
            <a:spLocks noGrp="1"/>
          </p:cNvSpPr>
          <p:nvPr>
            <p:ph type="dt" sz="half" idx="10"/>
          </p:nvPr>
        </p:nvSpPr>
        <p:spPr/>
        <p:txBody>
          <a:bodyPr/>
          <a:lstStyle/>
          <a:p>
            <a:fld id="{38175A06-FB00-4F25-B801-CBC7AF539C95}" type="datetimeFigureOut">
              <a:rPr lang="hr-HR" smtClean="0"/>
              <a:t>20.2.2015</a:t>
            </a:fld>
            <a:endParaRPr lang="hr-HR"/>
          </a:p>
        </p:txBody>
      </p:sp>
      <p:sp>
        <p:nvSpPr>
          <p:cNvPr id="16" name="Slide Number Placeholder 15"/>
          <p:cNvSpPr>
            <a:spLocks noGrp="1"/>
          </p:cNvSpPr>
          <p:nvPr>
            <p:ph type="sldNum" sz="quarter" idx="11"/>
          </p:nvPr>
        </p:nvSpPr>
        <p:spPr/>
        <p:txBody>
          <a:bodyPr/>
          <a:lstStyle/>
          <a:p>
            <a:fld id="{F67DF9B4-86C8-423B-9342-C7A55C340298}" type="slidenum">
              <a:rPr lang="hr-HR" smtClean="0"/>
              <a:t>‹#›</a:t>
            </a:fld>
            <a:endParaRPr lang="hr-HR"/>
          </a:p>
        </p:txBody>
      </p:sp>
      <p:sp>
        <p:nvSpPr>
          <p:cNvPr id="17" name="Footer Placeholder 16"/>
          <p:cNvSpPr>
            <a:spLocks noGrp="1"/>
          </p:cNvSpPr>
          <p:nvPr>
            <p:ph type="ftr" sz="quarter" idx="12"/>
          </p:nvPr>
        </p:nvSpPr>
        <p:spPr/>
        <p:txBody>
          <a:bodyPr/>
          <a:lstStyle/>
          <a:p>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azno">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8175A06-FB00-4F25-B801-CBC7AF539C95}" type="datetimeFigureOut">
              <a:rPr lang="hr-HR" smtClean="0"/>
              <a:t>20.2.2015</a:t>
            </a:fld>
            <a:endParaRPr lang="hr-HR"/>
          </a:p>
        </p:txBody>
      </p:sp>
      <p:sp>
        <p:nvSpPr>
          <p:cNvPr id="8" name="Slide Number Placeholder 7"/>
          <p:cNvSpPr>
            <a:spLocks noGrp="1"/>
          </p:cNvSpPr>
          <p:nvPr>
            <p:ph type="sldNum" sz="quarter" idx="11"/>
          </p:nvPr>
        </p:nvSpPr>
        <p:spPr/>
        <p:txBody>
          <a:bodyPr/>
          <a:lstStyle/>
          <a:p>
            <a:fld id="{F67DF9B4-86C8-423B-9342-C7A55C340298}" type="slidenum">
              <a:rPr lang="hr-HR" smtClean="0"/>
              <a:t>‹#›</a:t>
            </a:fld>
            <a:endParaRPr lang="hr-HR"/>
          </a:p>
        </p:txBody>
      </p:sp>
      <p:sp>
        <p:nvSpPr>
          <p:cNvPr id="9" name="Footer Placeholder 8"/>
          <p:cNvSpPr>
            <a:spLocks noGrp="1"/>
          </p:cNvSpPr>
          <p:nvPr>
            <p:ph type="ftr" sz="quarter" idx="12"/>
          </p:nvPr>
        </p:nvSpPr>
        <p:spPr/>
        <p:txBody>
          <a:bodyPr/>
          <a:lstStyle/>
          <a:p>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13" name="Title 12"/>
          <p:cNvSpPr>
            <a:spLocks noGrp="1"/>
          </p:cNvSpPr>
          <p:nvPr>
            <p:ph type="title"/>
          </p:nvPr>
        </p:nvSpPr>
        <p:spPr/>
        <p:txBody>
          <a:bodyPr/>
          <a:lstStyle/>
          <a:p>
            <a:r>
              <a:rPr lang="hr-HR" smtClean="0"/>
              <a:t>Uredite stil naslova matrice</a:t>
            </a:r>
            <a:endParaRPr lang="en-US"/>
          </a:p>
        </p:txBody>
      </p:sp>
      <p:sp>
        <p:nvSpPr>
          <p:cNvPr id="16" name="Date Placeholder 15"/>
          <p:cNvSpPr>
            <a:spLocks noGrp="1"/>
          </p:cNvSpPr>
          <p:nvPr>
            <p:ph type="dt" sz="half" idx="15"/>
          </p:nvPr>
        </p:nvSpPr>
        <p:spPr/>
        <p:txBody>
          <a:bodyPr/>
          <a:lstStyle/>
          <a:p>
            <a:fld id="{38175A06-FB00-4F25-B801-CBC7AF539C95}" type="datetimeFigureOut">
              <a:rPr lang="hr-HR" smtClean="0"/>
              <a:t>20.2.2015</a:t>
            </a:fld>
            <a:endParaRPr lang="hr-HR"/>
          </a:p>
        </p:txBody>
      </p:sp>
      <p:sp>
        <p:nvSpPr>
          <p:cNvPr id="19" name="Slide Number Placeholder 18"/>
          <p:cNvSpPr>
            <a:spLocks noGrp="1"/>
          </p:cNvSpPr>
          <p:nvPr>
            <p:ph type="sldNum" sz="quarter" idx="16"/>
          </p:nvPr>
        </p:nvSpPr>
        <p:spPr/>
        <p:txBody>
          <a:bodyPr/>
          <a:lstStyle/>
          <a:p>
            <a:fld id="{F67DF9B4-86C8-423B-9342-C7A55C340298}" type="slidenum">
              <a:rPr lang="hr-HR" smtClean="0"/>
              <a:t>‹#›</a:t>
            </a:fld>
            <a:endParaRPr lang="hr-HR"/>
          </a:p>
        </p:txBody>
      </p:sp>
      <p:sp>
        <p:nvSpPr>
          <p:cNvPr id="23" name="Footer Placeholder 22"/>
          <p:cNvSpPr>
            <a:spLocks noGrp="1"/>
          </p:cNvSpPr>
          <p:nvPr>
            <p:ph type="ftr" sz="quarter" idx="17"/>
          </p:nvPr>
        </p:nvSpPr>
        <p:spPr/>
        <p:txBody>
          <a:bodyPr/>
          <a:lstStyle/>
          <a:p>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smtClean="0"/>
              <a:t>Kliknite ikonu da biste dodali  sliku</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hr-HR" smtClean="0"/>
              <a:t>Uredite stilove teksta matrice</a:t>
            </a:r>
          </a:p>
        </p:txBody>
      </p:sp>
      <p:sp>
        <p:nvSpPr>
          <p:cNvPr id="12" name="Title 11"/>
          <p:cNvSpPr>
            <a:spLocks noGrp="1"/>
          </p:cNvSpPr>
          <p:nvPr>
            <p:ph type="title"/>
          </p:nvPr>
        </p:nvSpPr>
        <p:spPr>
          <a:xfrm>
            <a:off x="2514600" y="975360"/>
            <a:ext cx="4114800" cy="701040"/>
          </a:xfrm>
        </p:spPr>
        <p:txBody>
          <a:bodyPr/>
          <a:lstStyle/>
          <a:p>
            <a:r>
              <a:rPr lang="hr-HR" smtClean="0"/>
              <a:t>Uredite stil naslova matrice</a:t>
            </a:r>
            <a:endParaRPr lang="en-US"/>
          </a:p>
        </p:txBody>
      </p:sp>
      <p:sp>
        <p:nvSpPr>
          <p:cNvPr id="13" name="Date Placeholder 12"/>
          <p:cNvSpPr>
            <a:spLocks noGrp="1"/>
          </p:cNvSpPr>
          <p:nvPr>
            <p:ph type="dt" sz="half" idx="14"/>
          </p:nvPr>
        </p:nvSpPr>
        <p:spPr>
          <a:xfrm>
            <a:off x="2981325" y="273180"/>
            <a:ext cx="3181350" cy="292100"/>
          </a:xfrm>
        </p:spPr>
        <p:txBody>
          <a:bodyPr/>
          <a:lstStyle/>
          <a:p>
            <a:fld id="{38175A06-FB00-4F25-B801-CBC7AF539C95}" type="datetimeFigureOut">
              <a:rPr lang="hr-HR" smtClean="0"/>
              <a:t>20.2.2015</a:t>
            </a:fld>
            <a:endParaRPr lang="hr-HR"/>
          </a:p>
        </p:txBody>
      </p:sp>
      <p:sp>
        <p:nvSpPr>
          <p:cNvPr id="14" name="Slide Number Placeholder 13"/>
          <p:cNvSpPr>
            <a:spLocks noGrp="1"/>
          </p:cNvSpPr>
          <p:nvPr>
            <p:ph type="sldNum" sz="quarter" idx="15"/>
          </p:nvPr>
        </p:nvSpPr>
        <p:spPr>
          <a:xfrm>
            <a:off x="4038600" y="6172200"/>
            <a:ext cx="1066800" cy="304800"/>
          </a:xfrm>
        </p:spPr>
        <p:txBody>
          <a:bodyPr/>
          <a:lstStyle/>
          <a:p>
            <a:fld id="{F67DF9B4-86C8-423B-9342-C7A55C340298}" type="slidenum">
              <a:rPr lang="hr-HR" smtClean="0"/>
              <a:t>‹#›</a:t>
            </a:fld>
            <a:endParaRPr lang="hr-HR"/>
          </a:p>
        </p:txBody>
      </p:sp>
      <p:sp>
        <p:nvSpPr>
          <p:cNvPr id="15" name="Footer Placeholder 14"/>
          <p:cNvSpPr>
            <a:spLocks noGrp="1"/>
          </p:cNvSpPr>
          <p:nvPr>
            <p:ph type="ftr" sz="quarter" idx="16"/>
          </p:nvPr>
        </p:nvSpPr>
        <p:spPr>
          <a:xfrm>
            <a:off x="1447800" y="6486525"/>
            <a:ext cx="6248400" cy="292100"/>
          </a:xfrm>
        </p:spPr>
        <p:txBody>
          <a:bodyPr/>
          <a:lstStyle/>
          <a:p>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38175A06-FB00-4F25-B801-CBC7AF539C95}" type="datetimeFigureOut">
              <a:rPr lang="hr-HR" smtClean="0"/>
              <a:t>20.2.2015</a:t>
            </a:fld>
            <a:endParaRPr lang="hr-HR"/>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hr-HR"/>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F67DF9B4-86C8-423B-9342-C7A55C340298}" type="slidenum">
              <a:rPr lang="hr-HR" smtClean="0"/>
              <a:t>‹#›</a:t>
            </a:fld>
            <a:endParaRPr lang="hr-HR"/>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hr-HR" smtClean="0"/>
              <a:t>Uredite stil naslova matrice</a:t>
            </a:r>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slov 2"/>
          <p:cNvSpPr>
            <a:spLocks noGrp="1"/>
          </p:cNvSpPr>
          <p:nvPr>
            <p:ph type="subTitle" idx="1"/>
          </p:nvPr>
        </p:nvSpPr>
        <p:spPr/>
        <p:txBody>
          <a:bodyPr/>
          <a:lstStyle/>
          <a:p>
            <a:endParaRPr lang="hr-HR" dirty="0"/>
          </a:p>
        </p:txBody>
      </p:sp>
      <p:sp>
        <p:nvSpPr>
          <p:cNvPr id="2" name="Naslov 1"/>
          <p:cNvSpPr>
            <a:spLocks noGrp="1"/>
          </p:cNvSpPr>
          <p:nvPr>
            <p:ph type="title"/>
          </p:nvPr>
        </p:nvSpPr>
        <p:spPr/>
        <p:txBody>
          <a:bodyPr>
            <a:normAutofit/>
          </a:bodyPr>
          <a:lstStyle/>
          <a:p>
            <a:r>
              <a:rPr lang="hr-HR" dirty="0" smtClean="0"/>
              <a:t>ZLOĆUDNI PROGRAMI S INTERNETA</a:t>
            </a:r>
            <a:endParaRPr lang="hr-HR" dirty="0"/>
          </a:p>
        </p:txBody>
      </p:sp>
    </p:spTree>
    <p:extLst>
      <p:ext uri="{BB962C8B-B14F-4D97-AF65-F5344CB8AC3E}">
        <p14:creationId xmlns:p14="http://schemas.microsoft.com/office/powerpoint/2010/main" val="22478294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sz="quarter" idx="13"/>
          </p:nvPr>
        </p:nvSpPr>
        <p:spPr/>
        <p:txBody>
          <a:bodyPr>
            <a:normAutofit fontScale="85000" lnSpcReduction="10000"/>
          </a:bodyPr>
          <a:lstStyle/>
          <a:p>
            <a:r>
              <a:rPr lang="vi-VN" dirty="0" smtClean="0"/>
              <a:t>Keylogger (dolazi od engleskih riječi key i logger) je maliciozni program kojem je cilj praćenje korisnikovih unosa preko tipkovnice. Pojedini bezopasni, legitimni programi koriste neke njegove funkcije za pozivanje specijalnih programskih funkcija (hotkeys).[2] Povremeno keylogger namjerno instalira neka osoba na računalo ili više računala kako bi mogla tajno pratiti druge korisnike (npr. roditelji kako bi pratili kako djeca koriste računalo dok su roditelji, primjerice, na poslu).</a:t>
            </a:r>
          </a:p>
          <a:p>
            <a:endParaRPr lang="vi-VN" dirty="0" smtClean="0"/>
          </a:p>
          <a:p>
            <a:r>
              <a:rPr lang="vi-VN" dirty="0" smtClean="0"/>
              <a:t>Osim te osnovne funkcije keylogger može s vremena na vrijeme (ili na svaki korisnikov klik miša) uzimati snimak ekrana tako da se na njemu može vidjeti, između ostaloga, s kojim programima korisnik trenutno radi ili gdje surfa na Internetu. Ponekad je nevidljiv u Upravitelju zadataka (Task manager) koji prikazuje procese koji se trenutno izvode na računalu, kako bi spriječio ili otežao mogućnost otkrivanja od strane korisnika.</a:t>
            </a:r>
          </a:p>
          <a:p>
            <a:endParaRPr lang="vi-VN" dirty="0" smtClean="0"/>
          </a:p>
          <a:p>
            <a:r>
              <a:rPr lang="vi-VN" dirty="0" smtClean="0"/>
              <a:t>Informacije koje keylogger prikupi u većini slučajeva šalju se zlonamjernoj osobi.</a:t>
            </a:r>
            <a:endParaRPr lang="hr-HR" dirty="0"/>
          </a:p>
        </p:txBody>
      </p:sp>
      <p:sp>
        <p:nvSpPr>
          <p:cNvPr id="2" name="Naslov 1"/>
          <p:cNvSpPr>
            <a:spLocks noGrp="1"/>
          </p:cNvSpPr>
          <p:nvPr>
            <p:ph type="title"/>
          </p:nvPr>
        </p:nvSpPr>
        <p:spPr/>
        <p:txBody>
          <a:bodyPr/>
          <a:lstStyle/>
          <a:p>
            <a:r>
              <a:rPr lang="hr-HR" dirty="0" smtClean="0"/>
              <a:t>KEYLOGGER</a:t>
            </a:r>
            <a:endParaRPr lang="hr-HR" dirty="0"/>
          </a:p>
        </p:txBody>
      </p:sp>
    </p:spTree>
    <p:extLst>
      <p:ext uri="{BB962C8B-B14F-4D97-AF65-F5344CB8AC3E}">
        <p14:creationId xmlns:p14="http://schemas.microsoft.com/office/powerpoint/2010/main" val="3032917122"/>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sz="quarter" idx="13"/>
          </p:nvPr>
        </p:nvSpPr>
        <p:spPr/>
        <p:txBody>
          <a:bodyPr>
            <a:normAutofit/>
          </a:bodyPr>
          <a:lstStyle/>
          <a:p>
            <a:r>
              <a:rPr lang="vi-VN" dirty="0" smtClean="0"/>
              <a:t>Lažni antivirusni programi (neki od engl. naziva su rogue security software i fake antiviruses) se korisniku lažno predstavljaju kao oni pravi. Ova vrsta malicioznog softvera pokušava navesti korisnika na kupnju tako što će simulirati pregledavanje njegovog računala i pokušati ga zastrašiti porukom da je pronađen ogroman broj nepostojećeg malicioznog softvera te da će ih biti moguće ukloniti tek ako korisnik kupi softver. Također može preuzimati pravi maliciozni softver.</a:t>
            </a:r>
          </a:p>
          <a:p>
            <a:endParaRPr lang="vi-VN" dirty="0" smtClean="0"/>
          </a:p>
          <a:p>
            <a:r>
              <a:rPr lang="vi-VN" dirty="0" smtClean="0"/>
              <a:t>Lažni antivirusni program najčešće instaliraju zlonamjerne internetske stranice ili Trojan FakeAV. Neki od poznatih lažnih antivirusnih i antišpijunskih programa su SpySheriff, WinPC Defender, XPAntivirus, ErrorSafe i WinFixer.</a:t>
            </a:r>
            <a:endParaRPr lang="hr-HR" dirty="0"/>
          </a:p>
        </p:txBody>
      </p:sp>
      <p:sp>
        <p:nvSpPr>
          <p:cNvPr id="2" name="Naslov 1"/>
          <p:cNvSpPr>
            <a:spLocks noGrp="1"/>
          </p:cNvSpPr>
          <p:nvPr>
            <p:ph type="title"/>
          </p:nvPr>
        </p:nvSpPr>
        <p:spPr>
          <a:xfrm>
            <a:off x="2555776" y="404664"/>
            <a:ext cx="4114800" cy="701040"/>
          </a:xfrm>
        </p:spPr>
        <p:txBody>
          <a:bodyPr>
            <a:normAutofit/>
          </a:bodyPr>
          <a:lstStyle/>
          <a:p>
            <a:r>
              <a:rPr lang="hr-HR" dirty="0" smtClean="0"/>
              <a:t>LAŽNI ANTIVIRUSNI PROGRAMI</a:t>
            </a:r>
            <a:endParaRPr lang="hr-HR" dirty="0"/>
          </a:p>
        </p:txBody>
      </p:sp>
    </p:spTree>
    <p:extLst>
      <p:ext uri="{BB962C8B-B14F-4D97-AF65-F5344CB8AC3E}">
        <p14:creationId xmlns:p14="http://schemas.microsoft.com/office/powerpoint/2010/main" val="35029872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1547664" y="1700808"/>
            <a:ext cx="5865440" cy="4399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slov 1"/>
          <p:cNvSpPr>
            <a:spLocks noGrp="1"/>
          </p:cNvSpPr>
          <p:nvPr>
            <p:ph type="title"/>
          </p:nvPr>
        </p:nvSpPr>
        <p:spPr/>
        <p:txBody>
          <a:bodyPr/>
          <a:lstStyle/>
          <a:p>
            <a:endParaRPr lang="hr-HR"/>
          </a:p>
        </p:txBody>
      </p:sp>
    </p:spTree>
    <p:extLst>
      <p:ext uri="{BB962C8B-B14F-4D97-AF65-F5344CB8AC3E}">
        <p14:creationId xmlns:p14="http://schemas.microsoft.com/office/powerpoint/2010/main" val="16333439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sadržaja 3"/>
          <p:cNvSpPr>
            <a:spLocks noGrp="1"/>
          </p:cNvSpPr>
          <p:nvPr>
            <p:ph sz="quarter" idx="13"/>
          </p:nvPr>
        </p:nvSpPr>
        <p:spPr/>
        <p:txBody>
          <a:bodyPr>
            <a:normAutofit/>
          </a:bodyPr>
          <a:lstStyle/>
          <a:p>
            <a:r>
              <a:rPr lang="vi-VN" dirty="0" smtClean="0"/>
              <a:t>Prvi dio je dio koji omogućava razmnožavanje virusa - obvezan dio virusa</a:t>
            </a:r>
          </a:p>
          <a:p>
            <a:r>
              <a:rPr lang="vi-VN" dirty="0" smtClean="0"/>
              <a:t>Drugi dio je nosiva komponenta (payload) koja može biti bezopasna ili opasna - nije obvezna</a:t>
            </a:r>
          </a:p>
          <a:p>
            <a:r>
              <a:rPr lang="vi-VN" dirty="0" smtClean="0"/>
              <a:t>Treći dio je funkcija za okidanje ili takozvani trigger funkcija - određuje vrijeme (a ponekad i događaj) kada će se aktivirati nosiva komponenta virusa - nije obvezna [2]</a:t>
            </a:r>
            <a:endParaRPr lang="hr-HR" dirty="0"/>
          </a:p>
        </p:txBody>
      </p:sp>
      <p:sp>
        <p:nvSpPr>
          <p:cNvPr id="2" name="Naslov 1"/>
          <p:cNvSpPr>
            <a:spLocks noGrp="1"/>
          </p:cNvSpPr>
          <p:nvPr>
            <p:ph type="title"/>
          </p:nvPr>
        </p:nvSpPr>
        <p:spPr/>
        <p:txBody>
          <a:bodyPr>
            <a:normAutofit fontScale="90000"/>
          </a:bodyPr>
          <a:lstStyle/>
          <a:p>
            <a:r>
              <a:rPr lang="hr-HR" sz="3600" dirty="0" smtClean="0"/>
              <a:t>Računalni</a:t>
            </a:r>
            <a:r>
              <a:rPr lang="hr-HR" sz="3200" dirty="0" smtClean="0"/>
              <a:t> virus se obično sastoji od tri dijela.</a:t>
            </a:r>
            <a:endParaRPr lang="hr-HR" sz="3200" dirty="0"/>
          </a:p>
        </p:txBody>
      </p:sp>
    </p:spTree>
    <p:extLst>
      <p:ext uri="{BB962C8B-B14F-4D97-AF65-F5344CB8AC3E}">
        <p14:creationId xmlns:p14="http://schemas.microsoft.com/office/powerpoint/2010/main" val="1975874278"/>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sz="quarter" idx="13"/>
          </p:nvPr>
        </p:nvSpPr>
        <p:spPr/>
        <p:txBody>
          <a:bodyPr>
            <a:normAutofit lnSpcReduction="10000"/>
          </a:bodyPr>
          <a:lstStyle/>
          <a:p>
            <a:r>
              <a:rPr lang="vi-VN" dirty="0" smtClean="0"/>
              <a:t>Prvi pravi predak današnjih virusa bio je Prevading animal koji je bio sposoban nadodavati se na druge programe na UNIVAC 1108 računalnom sustavu. Prvi potvrđeni nalaz računalnog virusa je bio 1982. i zvao se Elk Cloner. Taj virus je zarazio BOOT sektor disketa za Apple II računala.</a:t>
            </a:r>
          </a:p>
          <a:p>
            <a:endParaRPr lang="vi-VN" dirty="0" smtClean="0"/>
          </a:p>
          <a:p>
            <a:r>
              <a:rPr lang="vi-VN" dirty="0" smtClean="0"/>
              <a:t>1986. nastao je Brain koji je inficirao IBM PC računala koji bi zamijenio boot sector diskete sa svojom kopijom. Pravi BOOT sektor bi se premjestio na prazni prostor diskete i proglasio neispravnim. Napisala su ga dvojica pakistanskih programera koji su bili očajni zbog činjenice da se njihovi programi piratiziraju. 1988. je nastao virus Jerusalim koji je brisao sve pokrenute programe, a 1989. Datacrime koji je bio sposoban izvršiti low-lewel format nulte staze na disku. Iste godine u Bugarskoj je aktivirana prava tvornica virusa.</a:t>
            </a:r>
            <a:endParaRPr lang="hr-HR" dirty="0"/>
          </a:p>
        </p:txBody>
      </p:sp>
      <p:sp>
        <p:nvSpPr>
          <p:cNvPr id="2" name="Naslov 1"/>
          <p:cNvSpPr>
            <a:spLocks noGrp="1"/>
          </p:cNvSpPr>
          <p:nvPr>
            <p:ph type="title"/>
          </p:nvPr>
        </p:nvSpPr>
        <p:spPr/>
        <p:txBody>
          <a:bodyPr/>
          <a:lstStyle/>
          <a:p>
            <a:r>
              <a:rPr lang="hr-HR" dirty="0" smtClean="0"/>
              <a:t>POVIJEST</a:t>
            </a:r>
            <a:endParaRPr lang="hr-HR" dirty="0"/>
          </a:p>
        </p:txBody>
      </p:sp>
    </p:spTree>
    <p:extLst>
      <p:ext uri="{BB962C8B-B14F-4D97-AF65-F5344CB8AC3E}">
        <p14:creationId xmlns:p14="http://schemas.microsoft.com/office/powerpoint/2010/main" val="2241643713"/>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sz="quarter" idx="13"/>
          </p:nvPr>
        </p:nvSpPr>
        <p:spPr/>
        <p:txBody>
          <a:bodyPr>
            <a:normAutofit/>
          </a:bodyPr>
          <a:lstStyle/>
          <a:p>
            <a:r>
              <a:rPr lang="hr-HR" dirty="0" err="1" smtClean="0"/>
              <a:t>boot</a:t>
            </a:r>
            <a:r>
              <a:rPr lang="hr-HR" dirty="0" smtClean="0"/>
              <a:t> sektor virusi – napadaju </a:t>
            </a:r>
            <a:r>
              <a:rPr lang="hr-HR" dirty="0" err="1" smtClean="0"/>
              <a:t>Master</a:t>
            </a:r>
            <a:r>
              <a:rPr lang="hr-HR" dirty="0" smtClean="0"/>
              <a:t> </a:t>
            </a:r>
            <a:r>
              <a:rPr lang="hr-HR" dirty="0" err="1" smtClean="0"/>
              <a:t>boot</a:t>
            </a:r>
            <a:r>
              <a:rPr lang="hr-HR" dirty="0" smtClean="0"/>
              <a:t> sektor</a:t>
            </a:r>
          </a:p>
          <a:p>
            <a:r>
              <a:rPr lang="hr-HR" dirty="0" smtClean="0"/>
              <a:t>parazitski – zaraze izvršne datoteke dodavanjem svog sadržaja u strukturu programa</a:t>
            </a:r>
          </a:p>
          <a:p>
            <a:r>
              <a:rPr lang="hr-HR" dirty="0" smtClean="0"/>
              <a:t>svestrani virusi – napadaju </a:t>
            </a:r>
            <a:r>
              <a:rPr lang="hr-HR" dirty="0" err="1" smtClean="0"/>
              <a:t>boot</a:t>
            </a:r>
            <a:r>
              <a:rPr lang="hr-HR" dirty="0" smtClean="0"/>
              <a:t> sektore i izvršne programe</a:t>
            </a:r>
          </a:p>
          <a:p>
            <a:r>
              <a:rPr lang="hr-HR" dirty="0" smtClean="0"/>
              <a:t>virusi pratioci – stvori .</a:t>
            </a:r>
            <a:r>
              <a:rPr lang="hr-HR" dirty="0" err="1" smtClean="0"/>
              <a:t>com</a:t>
            </a:r>
            <a:r>
              <a:rPr lang="hr-HR" dirty="0" smtClean="0"/>
              <a:t> datoteku koristeći ime već postojećeg .</a:t>
            </a:r>
            <a:r>
              <a:rPr lang="hr-HR" dirty="0" err="1" smtClean="0"/>
              <a:t>exe</a:t>
            </a:r>
            <a:r>
              <a:rPr lang="hr-HR" dirty="0" smtClean="0"/>
              <a:t> programa i ugradi u nju svoj kod</a:t>
            </a:r>
          </a:p>
          <a:p>
            <a:r>
              <a:rPr lang="hr-HR" dirty="0" smtClean="0"/>
              <a:t>link virusi – u trenu inficiraju napadnuti računalni sustav, može izazvati pravi kaos na disku</a:t>
            </a:r>
          </a:p>
          <a:p>
            <a:r>
              <a:rPr lang="hr-HR" dirty="0" smtClean="0"/>
              <a:t>makro virusi – imaju mogućnost da sami sebe kopiraju, brišu i mijenjaju dokumente</a:t>
            </a:r>
            <a:endParaRPr lang="hr-HR" dirty="0"/>
          </a:p>
        </p:txBody>
      </p:sp>
      <p:sp>
        <p:nvSpPr>
          <p:cNvPr id="2" name="Naslov 1"/>
          <p:cNvSpPr>
            <a:spLocks noGrp="1"/>
          </p:cNvSpPr>
          <p:nvPr>
            <p:ph type="title"/>
          </p:nvPr>
        </p:nvSpPr>
        <p:spPr/>
        <p:txBody>
          <a:bodyPr/>
          <a:lstStyle/>
          <a:p>
            <a:r>
              <a:rPr lang="hr-HR" dirty="0" smtClean="0"/>
              <a:t>JOŠ NEKEVRSTE VIRUSA…</a:t>
            </a:r>
            <a:endParaRPr lang="hr-HR" dirty="0"/>
          </a:p>
        </p:txBody>
      </p:sp>
    </p:spTree>
    <p:extLst>
      <p:ext uri="{BB962C8B-B14F-4D97-AF65-F5344CB8AC3E}">
        <p14:creationId xmlns:p14="http://schemas.microsoft.com/office/powerpoint/2010/main" val="4252929412"/>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sz="quarter" idx="13"/>
          </p:nvPr>
        </p:nvSpPr>
        <p:spPr/>
        <p:txBody>
          <a:bodyPr/>
          <a:lstStyle/>
          <a:p>
            <a:r>
              <a:rPr lang="hr-HR" dirty="0" smtClean="0"/>
              <a:t>virusi koji su u rezidentnoj memoriji – ostaju u memoriji računala nakon aktiviranja koda virusa</a:t>
            </a:r>
          </a:p>
          <a:p>
            <a:r>
              <a:rPr lang="hr-HR" dirty="0" smtClean="0"/>
              <a:t>virusi koji nisu u rezidentnoj memoriji</a:t>
            </a:r>
            <a:endParaRPr lang="hr-HR" dirty="0"/>
          </a:p>
        </p:txBody>
      </p:sp>
      <p:sp>
        <p:nvSpPr>
          <p:cNvPr id="2" name="Naslov 1"/>
          <p:cNvSpPr>
            <a:spLocks noGrp="1"/>
          </p:cNvSpPr>
          <p:nvPr>
            <p:ph type="title"/>
          </p:nvPr>
        </p:nvSpPr>
        <p:spPr/>
        <p:txBody>
          <a:bodyPr>
            <a:normAutofit/>
          </a:bodyPr>
          <a:lstStyle/>
          <a:p>
            <a:r>
              <a:rPr lang="pl-PL" dirty="0" smtClean="0"/>
              <a:t>Podjela prema mjestu u memoriji</a:t>
            </a:r>
            <a:endParaRPr lang="hr-HR" dirty="0"/>
          </a:p>
        </p:txBody>
      </p:sp>
    </p:spTree>
    <p:extLst>
      <p:ext uri="{BB962C8B-B14F-4D97-AF65-F5344CB8AC3E}">
        <p14:creationId xmlns:p14="http://schemas.microsoft.com/office/powerpoint/2010/main" val="10298191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sz="quarter" idx="13"/>
          </p:nvPr>
        </p:nvSpPr>
        <p:spPr/>
        <p:txBody>
          <a:bodyPr>
            <a:normAutofit fontScale="25000" lnSpcReduction="20000"/>
          </a:bodyPr>
          <a:lstStyle/>
          <a:p>
            <a:r>
              <a:rPr lang="hr-HR" sz="5500" u="sng" dirty="0" err="1" smtClean="0"/>
              <a:t>Word.Concept</a:t>
            </a:r>
            <a:r>
              <a:rPr lang="hr-HR" sz="5500" dirty="0" smtClean="0"/>
              <a:t> </a:t>
            </a:r>
            <a:r>
              <a:rPr lang="hr-HR" sz="5500" dirty="0"/>
              <a:t>(</a:t>
            </a:r>
            <a:r>
              <a:rPr lang="hr-HR" sz="5500" dirty="0" smtClean="0"/>
              <a:t>1995</a:t>
            </a:r>
            <a:r>
              <a:rPr lang="hr-HR" sz="5500" dirty="0"/>
              <a:t>.) je prvi makro virus odnosno predak današnjih </a:t>
            </a:r>
            <a:r>
              <a:rPr lang="hr-HR" sz="5500" dirty="0" smtClean="0"/>
              <a:t>e-mail virusa </a:t>
            </a:r>
            <a:r>
              <a:rPr lang="hr-HR" sz="5500" dirty="0"/>
              <a:t>koji je inficirao Word dokumente, ali nije pravio nikakvu stvarnu štetu. Ipak, širio se vrlo brzo. Godine 1996. bio je najrašireniji virus na svijetu, a i danas je uvijek prisutan.</a:t>
            </a:r>
          </a:p>
          <a:p>
            <a:r>
              <a:rPr lang="hr-HR" sz="5500" dirty="0" err="1"/>
              <a:t>Melissa</a:t>
            </a:r>
            <a:r>
              <a:rPr lang="hr-HR" sz="5500" dirty="0"/>
              <a:t> (1999.) je jedan od virusa koji se sam slao svakome iz adresara računala. </a:t>
            </a:r>
            <a:r>
              <a:rPr lang="hr-HR" sz="5500" dirty="0" err="1" smtClean="0"/>
              <a:t>Melissa</a:t>
            </a:r>
            <a:r>
              <a:rPr lang="hr-HR" sz="5500" dirty="0" smtClean="0"/>
              <a:t> je </a:t>
            </a:r>
            <a:r>
              <a:rPr lang="hr-HR" sz="5500" dirty="0"/>
              <a:t>prouzročila štetu od oko 385 milijuna USD.</a:t>
            </a:r>
          </a:p>
          <a:p>
            <a:r>
              <a:rPr lang="hr-HR" sz="5500" dirty="0" err="1"/>
              <a:t>Michelangelo</a:t>
            </a:r>
            <a:r>
              <a:rPr lang="hr-HR" sz="5500" dirty="0"/>
              <a:t> (1992.) je virus koji je napao velik broj PC-ja, bio je i prvi primjer fame koja se stvara oko virusa. Priče iz medija preplašile su sve, no kada je došao 6. ožujka, bio je puno manje </a:t>
            </a:r>
            <a:r>
              <a:rPr lang="hr-HR" sz="5500" dirty="0" err="1"/>
              <a:t>zastrašujuć</a:t>
            </a:r>
            <a:r>
              <a:rPr lang="hr-HR" sz="5500" dirty="0"/>
              <a:t> negoli što se mislilo da će biti.</a:t>
            </a:r>
          </a:p>
          <a:p>
            <a:r>
              <a:rPr lang="hr-HR" sz="5500" dirty="0" err="1"/>
              <a:t>Bubble</a:t>
            </a:r>
            <a:r>
              <a:rPr lang="hr-HR" sz="5500" dirty="0"/>
              <a:t> </a:t>
            </a:r>
            <a:r>
              <a:rPr lang="hr-HR" sz="5500" dirty="0" err="1"/>
              <a:t>boy</a:t>
            </a:r>
            <a:r>
              <a:rPr lang="hr-HR" sz="5500" dirty="0"/>
              <a:t> (1999.) je virus kojim se putem e-</a:t>
            </a:r>
            <a:r>
              <a:rPr lang="hr-HR" sz="5500" dirty="0" err="1"/>
              <a:t>maila</a:t>
            </a:r>
            <a:r>
              <a:rPr lang="hr-HR" sz="5500" dirty="0"/>
              <a:t> može dobiti neki virus. Oko </a:t>
            </a:r>
            <a:r>
              <a:rPr lang="hr-HR" sz="5500" dirty="0" err="1"/>
              <a:t>Bubbleboya</a:t>
            </a:r>
            <a:r>
              <a:rPr lang="hr-HR" sz="5500" dirty="0"/>
              <a:t> se stvorilo više panike nego što je stvarno zaslužio, ali je jedan od najvažnijih virusa do danas. Prije njega se nije mogao dobiti virus čitajući e-mail, ali </a:t>
            </a:r>
            <a:r>
              <a:rPr lang="hr-HR" sz="5500" dirty="0" err="1"/>
              <a:t>Bubbleboy</a:t>
            </a:r>
            <a:r>
              <a:rPr lang="hr-HR" sz="5500" dirty="0"/>
              <a:t> je to promijenio.</a:t>
            </a:r>
          </a:p>
          <a:p>
            <a:r>
              <a:rPr lang="hr-HR" sz="5500" dirty="0"/>
              <a:t>Love </a:t>
            </a:r>
            <a:r>
              <a:rPr lang="hr-HR" sz="5500" dirty="0" err="1"/>
              <a:t>bug</a:t>
            </a:r>
            <a:r>
              <a:rPr lang="hr-HR" sz="5500" dirty="0"/>
              <a:t> (2000.) je virus, poznatiji kao “I LOVE YOU“ virus, iskorištavao je ljudsku znatiželju da bi se širio. Zarazio je 45 milijuna računala u jednom danu i napravio štetu od 8,75 milijardi USD.</a:t>
            </a:r>
          </a:p>
          <a:p>
            <a:r>
              <a:rPr lang="hr-HR" sz="5500" dirty="0" err="1"/>
              <a:t>Code</a:t>
            </a:r>
            <a:r>
              <a:rPr lang="hr-HR" sz="5500" dirty="0"/>
              <a:t> Red (2001.) je virus koji je, koristeći "staru" rupu u sigurnosnom sustavu računala, pretvarao računala u tzv. "zombije" koji odbijaju naredbe. U samo devet sati uspio je zaraziti 250 000 računala, a šteta koju je uzrokovao procijenjena je na 2,62 milijarde USD.</a:t>
            </a:r>
          </a:p>
          <a:p>
            <a:endParaRPr lang="hr-HR" dirty="0"/>
          </a:p>
        </p:txBody>
      </p:sp>
      <p:sp>
        <p:nvSpPr>
          <p:cNvPr id="2" name="Naslov 1"/>
          <p:cNvSpPr>
            <a:spLocks noGrp="1"/>
          </p:cNvSpPr>
          <p:nvPr>
            <p:ph type="title"/>
          </p:nvPr>
        </p:nvSpPr>
        <p:spPr/>
        <p:txBody>
          <a:bodyPr/>
          <a:lstStyle/>
          <a:p>
            <a:r>
              <a:rPr lang="hr-HR" dirty="0" smtClean="0"/>
              <a:t>NAJOPASNIJI VIRUSI</a:t>
            </a:r>
            <a:endParaRPr lang="hr-H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1553" y="4639256"/>
            <a:ext cx="2571750"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06068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sz="quarter" idx="13"/>
          </p:nvPr>
        </p:nvSpPr>
        <p:spPr/>
        <p:txBody>
          <a:bodyPr/>
          <a:lstStyle/>
          <a:p>
            <a:r>
              <a:rPr lang="hr-HR" dirty="0" smtClean="0"/>
              <a:t> Virus je moguće prenijeti u obliku e-mail poruke odnosno priloga ( </a:t>
            </a:r>
            <a:r>
              <a:rPr lang="hr-HR" dirty="0" err="1" smtClean="0"/>
              <a:t>attachment</a:t>
            </a:r>
            <a:r>
              <a:rPr lang="hr-HR" dirty="0" smtClean="0"/>
              <a:t> ) u poruci, zaražene datoteke na disketi ili CD ROM-u, putem komunikacijskih programa kao što su IRC i ICQ, itd. Neki virusi se aktiviraju odmah po dolasku na novo računalo, drugi su pak podešeni da se aktiviraju u </a:t>
            </a:r>
            <a:r>
              <a:rPr lang="hr-HR" dirty="0" err="1" smtClean="0"/>
              <a:t>odredjeno</a:t>
            </a:r>
            <a:r>
              <a:rPr lang="hr-HR" dirty="0" smtClean="0"/>
              <a:t> vrijeme, datum, itd.</a:t>
            </a:r>
            <a:endParaRPr lang="hr-HR" dirty="0"/>
          </a:p>
        </p:txBody>
      </p:sp>
      <p:sp>
        <p:nvSpPr>
          <p:cNvPr id="2" name="Naslov 1"/>
          <p:cNvSpPr>
            <a:spLocks noGrp="1"/>
          </p:cNvSpPr>
          <p:nvPr>
            <p:ph type="title"/>
          </p:nvPr>
        </p:nvSpPr>
        <p:spPr/>
        <p:txBody>
          <a:bodyPr/>
          <a:lstStyle/>
          <a:p>
            <a:r>
              <a:rPr lang="hr-HR" dirty="0" smtClean="0"/>
              <a:t>KAKO SE PRENOSE</a:t>
            </a:r>
            <a:endParaRPr lang="hr-HR" dirty="0"/>
          </a:p>
        </p:txBody>
      </p:sp>
    </p:spTree>
    <p:extLst>
      <p:ext uri="{BB962C8B-B14F-4D97-AF65-F5344CB8AC3E}">
        <p14:creationId xmlns:p14="http://schemas.microsoft.com/office/powerpoint/2010/main" val="350842810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sz="quarter" idx="13"/>
          </p:nvPr>
        </p:nvSpPr>
        <p:spPr/>
        <p:txBody>
          <a:bodyPr>
            <a:normAutofit/>
          </a:bodyPr>
          <a:lstStyle/>
          <a:p>
            <a:r>
              <a:rPr lang="vi-VN" dirty="0" smtClean="0"/>
              <a:t> Najbolji način za zaštitu od virusa jest pažljivo praćenje izvora dokumenata ili programa koji se snimaju ili pokreću na računalu. Obzirom da ovo postaje dosta teško u uvjetima sve većeg širenja e-mail virusa, korištenje antivirusnog programa postaje apsolutna nužnost. Uz njih ćete od vašeg distributere ili proizvođača antivirusnog programa radovno dobivati i upozorenja i obavijesti o novim virusima. Ukoliko pak to upozorenje ne dolazi od vjerodostojnog izvora, šanse su da se radi o tkzv. virus hoax-u , odnosno lažnom upozorenju.</a:t>
            </a:r>
            <a:endParaRPr lang="hr-HR" dirty="0"/>
          </a:p>
        </p:txBody>
      </p:sp>
      <p:sp>
        <p:nvSpPr>
          <p:cNvPr id="2" name="Naslov 1"/>
          <p:cNvSpPr>
            <a:spLocks noGrp="1"/>
          </p:cNvSpPr>
          <p:nvPr>
            <p:ph type="title"/>
          </p:nvPr>
        </p:nvSpPr>
        <p:spPr/>
        <p:txBody>
          <a:bodyPr/>
          <a:lstStyle/>
          <a:p>
            <a:r>
              <a:rPr lang="hr-HR" dirty="0" smtClean="0"/>
              <a:t>ZAŠTITA OD VIRUSA</a:t>
            </a:r>
            <a:endParaRPr lang="hr-HR" dirty="0"/>
          </a:p>
        </p:txBody>
      </p:sp>
    </p:spTree>
    <p:extLst>
      <p:ext uri="{BB962C8B-B14F-4D97-AF65-F5344CB8AC3E}">
        <p14:creationId xmlns:p14="http://schemas.microsoft.com/office/powerpoint/2010/main" val="2394108956"/>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sz="quarter" idx="13"/>
          </p:nvPr>
        </p:nvSpPr>
        <p:spPr/>
        <p:txBody>
          <a:bodyPr/>
          <a:lstStyle/>
          <a:p>
            <a:r>
              <a:rPr lang="hr-HR" dirty="0" smtClean="0"/>
              <a:t>CRVI</a:t>
            </a:r>
          </a:p>
          <a:p>
            <a:r>
              <a:rPr lang="hr-HR" dirty="0" smtClean="0"/>
              <a:t>TROJANSKI KONJ</a:t>
            </a:r>
          </a:p>
          <a:p>
            <a:r>
              <a:rPr lang="hr-HR" dirty="0" smtClean="0"/>
              <a:t>SPYWARE</a:t>
            </a:r>
          </a:p>
          <a:p>
            <a:r>
              <a:rPr lang="hr-HR" dirty="0" smtClean="0"/>
              <a:t>ADWARE</a:t>
            </a:r>
          </a:p>
          <a:p>
            <a:r>
              <a:rPr lang="hr-HR" dirty="0" smtClean="0"/>
              <a:t>KEYLOGGER</a:t>
            </a:r>
          </a:p>
          <a:p>
            <a:r>
              <a:rPr lang="hr-HR" dirty="0" smtClean="0"/>
              <a:t>LAŽNI ANTIVIRUSNI PROGRAM</a:t>
            </a:r>
          </a:p>
          <a:p>
            <a:endParaRPr lang="hr-HR" dirty="0" smtClean="0"/>
          </a:p>
          <a:p>
            <a:endParaRPr lang="hr-HR" dirty="0"/>
          </a:p>
        </p:txBody>
      </p:sp>
      <p:sp>
        <p:nvSpPr>
          <p:cNvPr id="2" name="Naslov 1"/>
          <p:cNvSpPr>
            <a:spLocks noGrp="1"/>
          </p:cNvSpPr>
          <p:nvPr>
            <p:ph type="title"/>
          </p:nvPr>
        </p:nvSpPr>
        <p:spPr/>
        <p:txBody>
          <a:bodyPr/>
          <a:lstStyle/>
          <a:p>
            <a:r>
              <a:rPr lang="hr-HR" dirty="0" smtClean="0"/>
              <a:t>OPASNI PROGRAMI</a:t>
            </a:r>
            <a:endParaRPr lang="hr-HR" dirty="0"/>
          </a:p>
        </p:txBody>
      </p:sp>
    </p:spTree>
    <p:extLst>
      <p:ext uri="{BB962C8B-B14F-4D97-AF65-F5344CB8AC3E}">
        <p14:creationId xmlns:p14="http://schemas.microsoft.com/office/powerpoint/2010/main" val="1884845949"/>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sz="quarter" idx="13"/>
          </p:nvPr>
        </p:nvSpPr>
        <p:spPr/>
        <p:txBody>
          <a:bodyPr>
            <a:normAutofit/>
          </a:bodyPr>
          <a:lstStyle/>
          <a:p>
            <a:r>
              <a:rPr lang="hr-HR" sz="9600" dirty="0" smtClean="0"/>
              <a:t>KRAJ</a:t>
            </a:r>
            <a:endParaRPr lang="hr-HR" sz="9600" dirty="0"/>
          </a:p>
        </p:txBody>
      </p:sp>
      <p:sp>
        <p:nvSpPr>
          <p:cNvPr id="2" name="Naslov 1"/>
          <p:cNvSpPr>
            <a:spLocks noGrp="1"/>
          </p:cNvSpPr>
          <p:nvPr>
            <p:ph type="title"/>
          </p:nvPr>
        </p:nvSpPr>
        <p:spPr>
          <a:xfrm flipH="1">
            <a:off x="2468881" y="332656"/>
            <a:ext cx="45719" cy="72008"/>
          </a:xfrm>
        </p:spPr>
        <p:txBody>
          <a:bodyPr>
            <a:normAutofit fontScale="90000"/>
          </a:bodyPr>
          <a:lstStyle/>
          <a:p>
            <a:endParaRPr lang="hr-HR" dirty="0"/>
          </a:p>
        </p:txBody>
      </p:sp>
    </p:spTree>
    <p:extLst>
      <p:ext uri="{BB962C8B-B14F-4D97-AF65-F5344CB8AC3E}">
        <p14:creationId xmlns:p14="http://schemas.microsoft.com/office/powerpoint/2010/main" val="355294917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sz="quarter" idx="13"/>
          </p:nvPr>
        </p:nvSpPr>
        <p:spPr>
          <a:xfrm>
            <a:off x="323528" y="1484784"/>
            <a:ext cx="8229600" cy="4525963"/>
          </a:xfrm>
        </p:spPr>
        <p:txBody>
          <a:bodyPr>
            <a:normAutofit/>
          </a:bodyPr>
          <a:lstStyle/>
          <a:p>
            <a:r>
              <a:rPr lang="hr-HR" sz="2400" dirty="0" smtClean="0"/>
              <a:t>Računalni virus je računalni program koji može "zaraziti" druge programe tako da u njih unese kopiju samog sebe (koja može biti modificirana). Virus se može proširiti računalnim sustavom ili mrežom koristeći se ovlastima korisnika koji su zaraženi. Svaki program koji je zaražen postaje virus i tako zaraza raste…</a:t>
            </a:r>
            <a:endParaRPr lang="hr-HR" sz="2400" dirty="0"/>
          </a:p>
        </p:txBody>
      </p:sp>
      <p:sp>
        <p:nvSpPr>
          <p:cNvPr id="2" name="Naslov 1"/>
          <p:cNvSpPr>
            <a:spLocks noGrp="1"/>
          </p:cNvSpPr>
          <p:nvPr>
            <p:ph type="title"/>
          </p:nvPr>
        </p:nvSpPr>
        <p:spPr>
          <a:xfrm>
            <a:off x="2623783" y="388506"/>
            <a:ext cx="4114800" cy="701040"/>
          </a:xfrm>
        </p:spPr>
        <p:txBody>
          <a:bodyPr>
            <a:normAutofit/>
          </a:bodyPr>
          <a:lstStyle/>
          <a:p>
            <a:endParaRPr lang="hr-H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3448959"/>
            <a:ext cx="3960440" cy="299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1264697"/>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sz="quarter" idx="13"/>
          </p:nvPr>
        </p:nvSpPr>
        <p:spPr/>
        <p:txBody>
          <a:bodyPr>
            <a:normAutofit/>
          </a:bodyPr>
          <a:lstStyle/>
          <a:p>
            <a:r>
              <a:rPr lang="vi-VN" sz="2400" dirty="0" smtClean="0"/>
              <a:t>Računalnim virusima se često nazivaju i drugi štetni programi, npr. trojanski konji i crvi, iako oni zapravo ne inficiraju datoteke, već imaju druge funkcije, na primjer širenje mrežom (crvi) te krađa korisničkih lozinki i brojeva kreditnih kartica i/ili omogućavanjev pristupa neovlaštene osobe zaraženom računalu (karakteristično za trojanske konje).</a:t>
            </a:r>
            <a:endParaRPr lang="hr-HR" sz="2400" dirty="0"/>
          </a:p>
        </p:txBody>
      </p:sp>
      <p:sp>
        <p:nvSpPr>
          <p:cNvPr id="2" name="Naslov 1"/>
          <p:cNvSpPr>
            <a:spLocks noGrp="1"/>
          </p:cNvSpPr>
          <p:nvPr>
            <p:ph type="title"/>
          </p:nvPr>
        </p:nvSpPr>
        <p:spPr>
          <a:xfrm>
            <a:off x="2556419" y="332656"/>
            <a:ext cx="4114800" cy="701040"/>
          </a:xfrm>
        </p:spPr>
        <p:txBody>
          <a:bodyPr>
            <a:normAutofit/>
          </a:bodyPr>
          <a:lstStyle/>
          <a:p>
            <a:endParaRPr lang="hr-H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2525" y="4417122"/>
            <a:ext cx="5760640"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96570"/>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sz="quarter" idx="13"/>
          </p:nvPr>
        </p:nvSpPr>
        <p:spPr/>
        <p:txBody>
          <a:bodyPr>
            <a:normAutofit/>
          </a:bodyPr>
          <a:lstStyle/>
          <a:p>
            <a:r>
              <a:rPr lang="vi-VN" dirty="0" smtClean="0"/>
              <a:t>Malware je pojam koji označava zloćudni softver (pojam je nastao od engleskih riječi malicious i software što u prijevodu znači "maliciozni" ili "zloćudni" softver). Radi se o računalnim programima koji se pokreću na računalnom sustavu bez stvarnog korisnikovog pristanka i imaju neku vrstu nepoželjnog učinka, kao što je oštećenje programa i podataka koji se nalaze na sustavu, širenje na druga računala, krađa podataka (osobito povjerljivih podataka kao što su lozinke i brojevi kreditnih kartica), omogućavanje neovlaštenog udaljenog pristupa na računalo, prikazivanje reklamnih poruka, masovno slanje neželjene elektroničke pošte (spama), sudjelovanje u napadima na druga računala putem mreže, i drugo.</a:t>
            </a:r>
            <a:endParaRPr lang="hr-HR" dirty="0"/>
          </a:p>
        </p:txBody>
      </p:sp>
      <p:sp>
        <p:nvSpPr>
          <p:cNvPr id="2" name="Naslov 1"/>
          <p:cNvSpPr>
            <a:spLocks noGrp="1"/>
          </p:cNvSpPr>
          <p:nvPr>
            <p:ph type="title"/>
          </p:nvPr>
        </p:nvSpPr>
        <p:spPr/>
        <p:txBody>
          <a:bodyPr/>
          <a:lstStyle/>
          <a:p>
            <a:endParaRPr lang="hr-HR" dirty="0"/>
          </a:p>
        </p:txBody>
      </p:sp>
    </p:spTree>
    <p:extLst>
      <p:ext uri="{BB962C8B-B14F-4D97-AF65-F5344CB8AC3E}">
        <p14:creationId xmlns:p14="http://schemas.microsoft.com/office/powerpoint/2010/main" val="401946214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sz="quarter" idx="13"/>
          </p:nvPr>
        </p:nvSpPr>
        <p:spPr>
          <a:xfrm>
            <a:off x="107504" y="1556792"/>
            <a:ext cx="8229600" cy="4525963"/>
          </a:xfrm>
        </p:spPr>
        <p:txBody>
          <a:bodyPr>
            <a:normAutofit/>
          </a:bodyPr>
          <a:lstStyle/>
          <a:p>
            <a:r>
              <a:rPr lang="vi-VN" sz="1600" dirty="0" smtClean="0"/>
              <a:t>Računalni crv je maliciozni program koji se širi mrežom. Crvi mogu biti mrežni, a mogu biti bazirani na računalu domaćinu.[1] Postoje također i oni koji prestaju s izvršavanjem svog koda nakon uspješnog inficiranja računala - oni se zovu rabbits.[1]</a:t>
            </a:r>
          </a:p>
          <a:p>
            <a:endParaRPr lang="vi-VN" sz="1600" dirty="0" smtClean="0"/>
          </a:p>
          <a:p>
            <a:r>
              <a:rPr lang="vi-VN" sz="1600" dirty="0" smtClean="0"/>
              <a:t>Crvi bazirani na računalu domaćinu se u potpunosti nalaze na njemu, a šire se s pomoću mrežne komunikacije.[1] Mrežni crvi imaju više dijelova, a svaki se dio nalazi na drugom računalu.[1] Šire se tako što se određeni dijelovi kopiraju na druga računala. Oni su veoma rijetki.</a:t>
            </a:r>
          </a:p>
          <a:p>
            <a:endParaRPr lang="vi-VN" sz="1600" dirty="0" smtClean="0"/>
          </a:p>
          <a:p>
            <a:r>
              <a:rPr lang="vi-VN" sz="1600" dirty="0" smtClean="0"/>
              <a:t>Crvi se najčešće šire elektroničkom poštom. Mogu zahtijevati korisnikovu akciju kako bi se pokrenuli i/ili se sami pkrenuti.</a:t>
            </a:r>
            <a:endParaRPr lang="hr-HR" sz="1600" dirty="0"/>
          </a:p>
        </p:txBody>
      </p:sp>
      <p:sp>
        <p:nvSpPr>
          <p:cNvPr id="2" name="Naslov 1"/>
          <p:cNvSpPr>
            <a:spLocks noGrp="1"/>
          </p:cNvSpPr>
          <p:nvPr>
            <p:ph type="title"/>
          </p:nvPr>
        </p:nvSpPr>
        <p:spPr>
          <a:xfrm>
            <a:off x="2627784" y="332656"/>
            <a:ext cx="4114800" cy="701040"/>
          </a:xfrm>
        </p:spPr>
        <p:txBody>
          <a:bodyPr>
            <a:normAutofit/>
          </a:bodyPr>
          <a:lstStyle/>
          <a:p>
            <a:r>
              <a:rPr lang="hr-HR" dirty="0" smtClean="0"/>
              <a:t>CRVI</a:t>
            </a:r>
            <a:endParaRPr lang="hr-H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5420" y="4653136"/>
            <a:ext cx="2969865"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79873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sz="quarter" idx="13"/>
          </p:nvPr>
        </p:nvSpPr>
        <p:spPr/>
        <p:txBody>
          <a:bodyPr>
            <a:normAutofit lnSpcReduction="10000"/>
          </a:bodyPr>
          <a:lstStyle/>
          <a:p>
            <a:r>
              <a:rPr lang="vi-VN" dirty="0" smtClean="0"/>
              <a:t>Trojanski konj je maliciozni program koji se predstavlja kao neki posve drugi program koji radi nešto korisno ili zanimljivo (npr. računalna igra). Za razliku od virusa ne može se sam replicirati (osim ako ga korisnik ne prekopira npr. na drugo računalo). Može izvoditi razne aktivnosti poput krađe korisničkih lozinki, brojeva kreditne kartice i drugih osjetljivih informacija koje potom šalje nekoj drugoj osobi ili može nepotrebno zauzimati resurse računala usporavajući ga na taj način.</a:t>
            </a:r>
          </a:p>
          <a:p>
            <a:endParaRPr lang="vi-VN" dirty="0" smtClean="0"/>
          </a:p>
          <a:p>
            <a:r>
              <a:rPr lang="vi-VN" dirty="0" smtClean="0"/>
              <a:t>Vrlo često moderniji trojanski konji pristupaju različitim internetskim stranicama kako bi preuzeli neku, obično inficiranu, datoteku ili više njih. Nakon preuzimanja ih pokreću te tako instaliraju dodatan maliciozni softver na zaraženom računalu. Mogu se također spajati na određene IRC kanale kako bi primali naredbe od zlonamjernog korisnika.</a:t>
            </a:r>
            <a:endParaRPr lang="hr-HR" dirty="0"/>
          </a:p>
        </p:txBody>
      </p:sp>
      <p:sp>
        <p:nvSpPr>
          <p:cNvPr id="2" name="Naslov 1"/>
          <p:cNvSpPr>
            <a:spLocks noGrp="1"/>
          </p:cNvSpPr>
          <p:nvPr>
            <p:ph type="title"/>
          </p:nvPr>
        </p:nvSpPr>
        <p:spPr/>
        <p:txBody>
          <a:bodyPr/>
          <a:lstStyle/>
          <a:p>
            <a:r>
              <a:rPr lang="hr-HR" dirty="0" smtClean="0"/>
              <a:t>TROJANSKI KONJ</a:t>
            </a:r>
            <a:endParaRPr lang="hr-HR" dirty="0"/>
          </a:p>
        </p:txBody>
      </p:sp>
    </p:spTree>
    <p:extLst>
      <p:ext uri="{BB962C8B-B14F-4D97-AF65-F5344CB8AC3E}">
        <p14:creationId xmlns:p14="http://schemas.microsoft.com/office/powerpoint/2010/main" val="27824208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sz="quarter" idx="13"/>
          </p:nvPr>
        </p:nvSpPr>
        <p:spPr/>
        <p:txBody>
          <a:bodyPr>
            <a:normAutofit/>
          </a:bodyPr>
          <a:lstStyle/>
          <a:p>
            <a:r>
              <a:rPr lang="vi-VN" dirty="0" smtClean="0"/>
              <a:t>Špijunski softver (engleski naziv spyware) je maliciozni program koji sakuplja informacije o korisnikovom korištenju računala i preuzima kontrolu nad njegovim računalom. Korisnik često ne zna za njegovu prisutnost, a obično se ne replicira.</a:t>
            </a:r>
          </a:p>
          <a:p>
            <a:endParaRPr lang="vi-VN" dirty="0" smtClean="0"/>
          </a:p>
          <a:p>
            <a:r>
              <a:rPr lang="vi-VN" dirty="0" smtClean="0"/>
              <a:t>Špijunski softver može, osim praćenja kako korisnik koristi svoje računalo, također i prikupljati osobne informacije te mijenjati postavke računala (često dodavanjem raznih ključeva u registarsku bazu - registry - Windowsa). Simptomi koji mogu ukazivati na prisutnost špijunskog softvera su sporija internetska veza, promijenjena početna stranica internetskog preglednika i/ili gubitak funkcionalnosti nekih programa.</a:t>
            </a:r>
            <a:endParaRPr lang="hr-HR" dirty="0"/>
          </a:p>
        </p:txBody>
      </p:sp>
      <p:sp>
        <p:nvSpPr>
          <p:cNvPr id="2" name="Naslov 1"/>
          <p:cNvSpPr>
            <a:spLocks noGrp="1"/>
          </p:cNvSpPr>
          <p:nvPr>
            <p:ph type="title"/>
          </p:nvPr>
        </p:nvSpPr>
        <p:spPr/>
        <p:txBody>
          <a:bodyPr/>
          <a:lstStyle/>
          <a:p>
            <a:r>
              <a:rPr lang="hr-HR" dirty="0" err="1" smtClean="0"/>
              <a:t>Spyware</a:t>
            </a:r>
            <a:endParaRPr lang="hr-HR" dirty="0"/>
          </a:p>
        </p:txBody>
      </p:sp>
    </p:spTree>
    <p:extLst>
      <p:ext uri="{BB962C8B-B14F-4D97-AF65-F5344CB8AC3E}">
        <p14:creationId xmlns:p14="http://schemas.microsoft.com/office/powerpoint/2010/main" val="2823869583"/>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sz="quarter" idx="13"/>
          </p:nvPr>
        </p:nvSpPr>
        <p:spPr/>
        <p:txBody>
          <a:bodyPr>
            <a:normAutofit/>
          </a:bodyPr>
          <a:lstStyle/>
          <a:p>
            <a:r>
              <a:rPr lang="vi-VN" dirty="0" smtClean="0"/>
              <a:t>Oglašivački softver (engleski naziv adware - advertising-supported software) prikazuje korisniku oglase čak i kad trenutno nije spojen na Internet (drugim riječima, nije online), a može se instalirati zajedno s određenim aplikacijama (npr. s Kaaza peer-2-peer programom). Narušava privatnost korisnika, poput špijunskog softvera. Neki od poznatijih primjera oglašivačkog softvera su Zwinky, ErrorSafe, Gator i BonziBUDDY.</a:t>
            </a:r>
          </a:p>
          <a:p>
            <a:endParaRPr lang="vi-VN" dirty="0" smtClean="0"/>
          </a:p>
          <a:p>
            <a:r>
              <a:rPr lang="vi-VN" dirty="0" smtClean="0"/>
              <a:t>Oglašivački softver najčešće je prisutan u besplatnim (freeware) aplikacijama tako da autori mogu pokriti troškove njihove izrade, no ponekad dolazi i s nekim ograničeno djeljivim (shareware) aplikacijama.</a:t>
            </a:r>
            <a:endParaRPr lang="hr-HR" dirty="0"/>
          </a:p>
        </p:txBody>
      </p:sp>
      <p:sp>
        <p:nvSpPr>
          <p:cNvPr id="2" name="Naslov 1"/>
          <p:cNvSpPr>
            <a:spLocks noGrp="1"/>
          </p:cNvSpPr>
          <p:nvPr>
            <p:ph type="title"/>
          </p:nvPr>
        </p:nvSpPr>
        <p:spPr/>
        <p:txBody>
          <a:bodyPr/>
          <a:lstStyle/>
          <a:p>
            <a:r>
              <a:rPr lang="hr-HR" dirty="0" smtClean="0"/>
              <a:t>ADWARE</a:t>
            </a:r>
            <a:endParaRPr lang="hr-HR" dirty="0"/>
          </a:p>
        </p:txBody>
      </p:sp>
    </p:spTree>
    <p:extLst>
      <p:ext uri="{BB962C8B-B14F-4D97-AF65-F5344CB8AC3E}">
        <p14:creationId xmlns:p14="http://schemas.microsoft.com/office/powerpoint/2010/main" val="2661608246"/>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44</TotalTime>
  <Words>1469</Words>
  <Application>Microsoft Office PowerPoint</Application>
  <PresentationFormat>Prikaz na zaslonu (4:3)</PresentationFormat>
  <Paragraphs>70</Paragraphs>
  <Slides>20</Slides>
  <Notes>1</Notes>
  <HiddenSlides>0</HiddenSlides>
  <MMClips>0</MMClips>
  <ScaleCrop>false</ScaleCrop>
  <HeadingPairs>
    <vt:vector size="4" baseType="variant">
      <vt:variant>
        <vt:lpstr>Tema</vt:lpstr>
      </vt:variant>
      <vt:variant>
        <vt:i4>1</vt:i4>
      </vt:variant>
      <vt:variant>
        <vt:lpstr>Naslovi slajdova</vt:lpstr>
      </vt:variant>
      <vt:variant>
        <vt:i4>20</vt:i4>
      </vt:variant>
    </vt:vector>
  </HeadingPairs>
  <TitlesOfParts>
    <vt:vector size="21" baseType="lpstr">
      <vt:lpstr>BlackTie</vt:lpstr>
      <vt:lpstr>ZLOĆUDNI PROGRAMI S INTERNETA</vt:lpstr>
      <vt:lpstr>OPASNI PROGRAMI</vt:lpstr>
      <vt:lpstr>PowerPointova prezentacija</vt:lpstr>
      <vt:lpstr>PowerPointova prezentacija</vt:lpstr>
      <vt:lpstr>PowerPointova prezentacija</vt:lpstr>
      <vt:lpstr>CRVI</vt:lpstr>
      <vt:lpstr>TROJANSKI KONJ</vt:lpstr>
      <vt:lpstr>Spyware</vt:lpstr>
      <vt:lpstr>ADWARE</vt:lpstr>
      <vt:lpstr>KEYLOGGER</vt:lpstr>
      <vt:lpstr>LAŽNI ANTIVIRUSNI PROGRAMI</vt:lpstr>
      <vt:lpstr>PowerPointova prezentacija</vt:lpstr>
      <vt:lpstr>Računalni virus se obično sastoji od tri dijela.</vt:lpstr>
      <vt:lpstr>POVIJEST</vt:lpstr>
      <vt:lpstr>JOŠ NEKEVRSTE VIRUSA…</vt:lpstr>
      <vt:lpstr>Podjela prema mjestu u memoriji</vt:lpstr>
      <vt:lpstr>NAJOPASNIJI VIRUSI</vt:lpstr>
      <vt:lpstr>KAKO SE PRENOSE</vt:lpstr>
      <vt:lpstr>ZAŠTITA OD VIRUSA</vt:lpstr>
      <vt:lpstr>PowerPointova prezentacija</vt:lpstr>
    </vt:vector>
  </TitlesOfParts>
  <Company>SSIS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ZLOČUDNI PROGRAMI S KOMPJUTERA</dc:title>
  <dc:creator>ucenik</dc:creator>
  <cp:lastModifiedBy>ucenik</cp:lastModifiedBy>
  <cp:revision>5</cp:revision>
  <dcterms:created xsi:type="dcterms:W3CDTF">2015-02-20T13:58:28Z</dcterms:created>
  <dcterms:modified xsi:type="dcterms:W3CDTF">2015-02-20T14:42:54Z</dcterms:modified>
</cp:coreProperties>
</file>